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 id="2147483680" r:id="rId2"/>
  </p:sldMasterIdLst>
  <p:notesMasterIdLst>
    <p:notesMasterId r:id="rId62"/>
  </p:notesMasterIdLst>
  <p:handoutMasterIdLst>
    <p:handoutMasterId r:id="rId63"/>
  </p:handoutMasterIdLst>
  <p:sldIdLst>
    <p:sldId id="287" r:id="rId3"/>
    <p:sldId id="258" r:id="rId4"/>
    <p:sldId id="663" r:id="rId5"/>
    <p:sldId id="661" r:id="rId6"/>
    <p:sldId id="423" r:id="rId7"/>
    <p:sldId id="429" r:id="rId8"/>
    <p:sldId id="513" r:id="rId9"/>
    <p:sldId id="539" r:id="rId10"/>
    <p:sldId id="540" r:id="rId11"/>
    <p:sldId id="461" r:id="rId12"/>
    <p:sldId id="464" r:id="rId13"/>
    <p:sldId id="664" r:id="rId14"/>
    <p:sldId id="665" r:id="rId15"/>
    <p:sldId id="613" r:id="rId16"/>
    <p:sldId id="640" r:id="rId17"/>
    <p:sldId id="659" r:id="rId18"/>
    <p:sldId id="626" r:id="rId19"/>
    <p:sldId id="662" r:id="rId20"/>
    <p:sldId id="666" r:id="rId21"/>
    <p:sldId id="667" r:id="rId22"/>
    <p:sldId id="668" r:id="rId23"/>
    <p:sldId id="669" r:id="rId24"/>
    <p:sldId id="670" r:id="rId25"/>
    <p:sldId id="558" r:id="rId26"/>
    <p:sldId id="671" r:id="rId27"/>
    <p:sldId id="672" r:id="rId28"/>
    <p:sldId id="656" r:id="rId29"/>
    <p:sldId id="581" r:id="rId30"/>
    <p:sldId id="629" r:id="rId31"/>
    <p:sldId id="566" r:id="rId32"/>
    <p:sldId id="676" r:id="rId33"/>
    <p:sldId id="677" r:id="rId34"/>
    <p:sldId id="678" r:id="rId35"/>
    <p:sldId id="679" r:id="rId36"/>
    <p:sldId id="680" r:id="rId37"/>
    <p:sldId id="681" r:id="rId38"/>
    <p:sldId id="682" r:id="rId39"/>
    <p:sldId id="683" r:id="rId40"/>
    <p:sldId id="684" r:id="rId41"/>
    <p:sldId id="685" r:id="rId42"/>
    <p:sldId id="686" r:id="rId43"/>
    <p:sldId id="687" r:id="rId44"/>
    <p:sldId id="699" r:id="rId45"/>
    <p:sldId id="692" r:id="rId46"/>
    <p:sldId id="634" r:id="rId47"/>
    <p:sldId id="653" r:id="rId48"/>
    <p:sldId id="578" r:id="rId49"/>
    <p:sldId id="582" r:id="rId50"/>
    <p:sldId id="631" r:id="rId51"/>
    <p:sldId id="632" r:id="rId52"/>
    <p:sldId id="694" r:id="rId53"/>
    <p:sldId id="695" r:id="rId54"/>
    <p:sldId id="696" r:id="rId55"/>
    <p:sldId id="697" r:id="rId56"/>
    <p:sldId id="698" r:id="rId57"/>
    <p:sldId id="568" r:id="rId58"/>
    <p:sldId id="657" r:id="rId59"/>
    <p:sldId id="576" r:id="rId60"/>
    <p:sldId id="675" r:id="rId61"/>
  </p:sldIdLst>
  <p:sldSz cx="9144000" cy="6858000" type="letter"/>
  <p:notesSz cx="7010400" cy="9296400"/>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AD7CC"/>
    <a:srgbClr val="FFFF99"/>
    <a:srgbClr val="FFFF66"/>
    <a:srgbClr val="5F5F5F"/>
    <a:srgbClr val="4D4D4D"/>
    <a:srgbClr val="0000FF"/>
    <a:srgbClr val="9999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3" autoAdjust="0"/>
    <p:restoredTop sz="81959" autoAdjust="0"/>
  </p:normalViewPr>
  <p:slideViewPr>
    <p:cSldViewPr>
      <p:cViewPr varScale="1">
        <p:scale>
          <a:sx n="126" d="100"/>
          <a:sy n="126" d="100"/>
        </p:scale>
        <p:origin x="208" y="360"/>
      </p:cViewPr>
      <p:guideLst>
        <p:guide orient="horz" pos="2160"/>
        <p:guide pos="2880"/>
      </p:guideLst>
    </p:cSldViewPr>
  </p:slideViewPr>
  <p:outlineViewPr>
    <p:cViewPr>
      <p:scale>
        <a:sx n="75" d="100"/>
        <a:sy n="75"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1266"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Arpaci-Dusseau" userId="30588_tp_dropbox" providerId="OAuth2" clId="{920F0ECA-441E-B747-A7E9-6AA1508EDD19}"/>
    <pc:docChg chg="modSld">
      <pc:chgData name="Andrea Arpaci-Dusseau" userId="30588_tp_dropbox" providerId="OAuth2" clId="{920F0ECA-441E-B747-A7E9-6AA1508EDD19}" dt="2020-10-06T15:35:54.868" v="2" actId="1076"/>
      <pc:docMkLst>
        <pc:docMk/>
      </pc:docMkLst>
      <pc:sldChg chg="modSp">
        <pc:chgData name="Andrea Arpaci-Dusseau" userId="30588_tp_dropbox" providerId="OAuth2" clId="{920F0ECA-441E-B747-A7E9-6AA1508EDD19}" dt="2020-10-06T15:35:54.868" v="2" actId="1076"/>
        <pc:sldMkLst>
          <pc:docMk/>
          <pc:sldMk cId="3138324730" sldId="423"/>
        </pc:sldMkLst>
        <pc:spChg chg="mod">
          <ac:chgData name="Andrea Arpaci-Dusseau" userId="30588_tp_dropbox" providerId="OAuth2" clId="{920F0ECA-441E-B747-A7E9-6AA1508EDD19}" dt="2020-10-06T15:35:54.868" v="2" actId="1076"/>
          <ac:spMkLst>
            <pc:docMk/>
            <pc:sldMk cId="3138324730" sldId="423"/>
            <ac:spMk id="20" creationId="{00000000-0000-0000-0000-000000000000}"/>
          </ac:spMkLst>
        </pc:spChg>
        <pc:picChg chg="mod">
          <ac:chgData name="Andrea Arpaci-Dusseau" userId="30588_tp_dropbox" providerId="OAuth2" clId="{920F0ECA-441E-B747-A7E9-6AA1508EDD19}" dt="2020-10-06T15:35:50.369" v="0" actId="1076"/>
          <ac:picMkLst>
            <pc:docMk/>
            <pc:sldMk cId="3138324730" sldId="423"/>
            <ac:picMk id="11"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119438" y="8855075"/>
            <a:ext cx="773112" cy="258763"/>
          </a:xfrm>
          <a:prstGeom prst="rect">
            <a:avLst/>
          </a:prstGeom>
          <a:noFill/>
          <a:ln w="12700">
            <a:noFill/>
            <a:miter lim="800000"/>
            <a:headEnd/>
            <a:tailEnd/>
          </a:ln>
          <a:effectLst/>
        </p:spPr>
        <p:txBody>
          <a:bodyPr wrap="none" lIns="88965" tIns="45291" rIns="88965" bIns="45291">
            <a:spAutoFit/>
          </a:bodyPr>
          <a:lstStyle/>
          <a:p>
            <a:pPr algn="ctr" defTabSz="884238" eaLnBrk="0" hangingPunct="0">
              <a:lnSpc>
                <a:spcPct val="90000"/>
              </a:lnSpc>
            </a:pPr>
            <a:r>
              <a:rPr lang="en-US" sz="1200">
                <a:latin typeface="Arial" charset="0"/>
              </a:rPr>
              <a:t>Page </a:t>
            </a:r>
            <a:fld id="{88DEBF1D-2822-486B-BE8E-080983533EEA}" type="slidenum">
              <a:rPr lang="en-US" sz="1200">
                <a:latin typeface="Arial" charset="0"/>
              </a:rPr>
              <a:pPr algn="ctr" defTabSz="884238" eaLnBrk="0" hangingPunct="0">
                <a:lnSpc>
                  <a:spcPct val="90000"/>
                </a:lnSpc>
              </a:pPr>
              <a:t>‹#›</a:t>
            </a:fld>
            <a:endParaRPr lang="en-US" sz="1200">
              <a:latin typeface="Arial"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3119438" y="8855075"/>
            <a:ext cx="773112" cy="258763"/>
          </a:xfrm>
          <a:prstGeom prst="rect">
            <a:avLst/>
          </a:prstGeom>
          <a:noFill/>
          <a:ln w="12700">
            <a:noFill/>
            <a:miter lim="800000"/>
            <a:headEnd/>
            <a:tailEnd/>
          </a:ln>
          <a:effectLst/>
        </p:spPr>
        <p:txBody>
          <a:bodyPr wrap="none" lIns="88965" tIns="45291" rIns="88965" bIns="45291">
            <a:spAutoFit/>
          </a:bodyPr>
          <a:lstStyle/>
          <a:p>
            <a:pPr algn="ctr" defTabSz="884238" eaLnBrk="0" hangingPunct="0">
              <a:lnSpc>
                <a:spcPct val="90000"/>
              </a:lnSpc>
            </a:pPr>
            <a:r>
              <a:rPr lang="en-US" sz="1200">
                <a:latin typeface="Arial" charset="0"/>
              </a:rPr>
              <a:t>Page </a:t>
            </a:r>
            <a:fld id="{92D6A8FF-9A2B-458C-B055-C1C315DB9F9A}" type="slidenum">
              <a:rPr lang="en-US" sz="1200">
                <a:latin typeface="Arial" charset="0"/>
              </a:rPr>
              <a:pPr algn="ctr" defTabSz="884238" eaLnBrk="0" hangingPunct="0">
                <a:lnSpc>
                  <a:spcPct val="90000"/>
                </a:lnSpc>
              </a:pPr>
              <a:t>‹#›</a:t>
            </a:fld>
            <a:endParaRPr lang="en-US" sz="1200">
              <a:latin typeface="Arial" charset="0"/>
            </a:endParaRPr>
          </a:p>
        </p:txBody>
      </p:sp>
      <p:sp>
        <p:nvSpPr>
          <p:cNvPr id="2051" name="Rectangle 3"/>
          <p:cNvSpPr>
            <a:spLocks noGrp="1" noRot="1" noChangeAspect="1" noChangeArrowheads="1" noTextEdit="1"/>
          </p:cNvSpPr>
          <p:nvPr>
            <p:ph type="sldImg" idx="2"/>
          </p:nvPr>
        </p:nvSpPr>
        <p:spPr bwMode="auto">
          <a:xfrm>
            <a:off x="1179513" y="695325"/>
            <a:ext cx="4652962" cy="3489325"/>
          </a:xfrm>
          <a:prstGeom prst="rect">
            <a:avLst/>
          </a:prstGeom>
          <a:noFill/>
          <a:ln w="12700">
            <a:solidFill>
              <a:schemeClr val="tx1"/>
            </a:solidFill>
            <a:miter lim="800000"/>
            <a:headEnd/>
            <a:tailEnd/>
          </a:ln>
          <a:effectLst/>
        </p:spPr>
      </p:sp>
      <p:sp>
        <p:nvSpPr>
          <p:cNvPr id="2052" name="Rectangle 4"/>
          <p:cNvSpPr>
            <a:spLocks noGrp="1" noChangeArrowheads="1"/>
          </p:cNvSpPr>
          <p:nvPr>
            <p:ph type="body" sz="quarter" idx="3"/>
          </p:nvPr>
        </p:nvSpPr>
        <p:spPr bwMode="auto">
          <a:xfrm>
            <a:off x="935038" y="4416425"/>
            <a:ext cx="5140325" cy="4183063"/>
          </a:xfrm>
          <a:prstGeom prst="rect">
            <a:avLst/>
          </a:prstGeom>
          <a:noFill/>
          <a:ln w="12700">
            <a:noFill/>
            <a:miter lim="800000"/>
            <a:headEnd/>
            <a:tailEnd/>
          </a:ln>
          <a:effectLst/>
        </p:spPr>
        <p:txBody>
          <a:bodyPr vert="horz" wrap="square" lIns="92201" tIns="45291" rIns="92201" bIns="45291" numCol="1" anchor="t" anchorCtr="0" compatLnSpc="1">
            <a:prstTxWarp prst="textNoShape">
              <a:avLst/>
            </a:prstTxWarp>
          </a:bodyPr>
          <a:lstStyle/>
          <a:p>
            <a:pPr lvl="0"/>
            <a:r>
              <a:rPr lang="en-US"/>
              <a:t>Body Text</a:t>
            </a:r>
          </a:p>
          <a:p>
            <a:pPr lvl="0"/>
            <a:r>
              <a:rPr lang="en-US"/>
              <a:t>Second Level</a:t>
            </a:r>
          </a:p>
          <a:p>
            <a:pPr lvl="0"/>
            <a:r>
              <a:rPr lang="en-US"/>
              <a:t>Third Level</a:t>
            </a:r>
          </a:p>
          <a:p>
            <a:pPr lvl="0"/>
            <a:r>
              <a:rPr lang="en-US"/>
              <a:t>Fourth Level</a:t>
            </a:r>
          </a:p>
          <a:p>
            <a:pPr lvl="0"/>
            <a:r>
              <a:rPr lang="en-US"/>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The first idea is making </a:t>
            </a:r>
            <a:r>
              <a:rPr lang="en-US" baseline="0" dirty="0"/>
              <a:t>SCM available through a file system. This approach however adds layering overheads as accessing the file system requires trapping into the operating system, accessing the virtual file system layer, which sits on top of every file system, and copying data between user and kernel. The total overhead can be up to three orders of magnitude larger than the latency to SCM, thus handicapping performance.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Another idea</a:t>
            </a:r>
            <a:r>
              <a:rPr lang="en-US" baseline="0" dirty="0"/>
              <a:t> is to use l</a:t>
            </a:r>
            <a:r>
              <a:rPr lang="en-US" dirty="0"/>
              <a:t>anguage integrated persistent</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Persistent memory: </a:t>
            </a:r>
          </a:p>
          <a:p>
            <a:r>
              <a:rPr lang="en-US" dirty="0"/>
              <a:t>-Enables</a:t>
            </a:r>
            <a:r>
              <a:rPr lang="en-US" baseline="0" dirty="0"/>
              <a:t> f</a:t>
            </a:r>
            <a:r>
              <a:rPr lang="en-US" dirty="0"/>
              <a:t>ine-grain</a:t>
            </a:r>
            <a:r>
              <a:rPr lang="en-US" baseline="0" dirty="0"/>
              <a:t> access by allowing flexible byte-level manipulation of in-memory data structures</a:t>
            </a:r>
          </a:p>
          <a:p>
            <a:r>
              <a:rPr lang="en-US" baseline="0" dirty="0"/>
              <a:t>-Enables low-latency storage as there are no intermediate layers to add overhead.</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Let</a:t>
            </a:r>
            <a:r>
              <a:rPr lang="en-US" baseline="0" dirty="0"/>
              <a:t> me now give a bird’s eye view of persistent memory.</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At the lowest level we assume an SCM DIMM that similarly to a DRAM DIMM is plugged on the memory bus. We also assume that the DIMM supports single-word atomic updates.</a:t>
            </a:r>
          </a:p>
          <a:p>
            <a:endParaRPr lang="en-US" baseline="0" dirty="0"/>
          </a:p>
          <a:p>
            <a:r>
              <a:rPr lang="en-US" baseline="0" dirty="0"/>
              <a:t>Here is the address space of an application using persistent memory…</a:t>
            </a:r>
          </a:p>
          <a:p>
            <a:endParaRPr lang="en-US" baseline="0" dirty="0"/>
          </a:p>
          <a:p>
            <a:r>
              <a:rPr lang="en-US" baseline="0" dirty="0"/>
              <a:t>A programmer can store stuff in persistent memory ...</a:t>
            </a:r>
          </a:p>
          <a:p>
            <a:r>
              <a:rPr lang="en-US" baseline="0" dirty="0"/>
              <a:t>In </a:t>
            </a:r>
            <a:r>
              <a:rPr lang="en-US" baseline="0" dirty="0" err="1"/>
              <a:t>constrast</a:t>
            </a:r>
            <a:r>
              <a:rPr lang="en-US" baseline="0" dirty="0"/>
              <a:t> to volatile regions, …</a:t>
            </a:r>
          </a:p>
          <a:p>
            <a:endParaRPr lang="en-US" baseline="0" dirty="0"/>
          </a:p>
          <a:p>
            <a:r>
              <a:rPr lang="en-US" baseline="0" dirty="0"/>
              <a:t>One though has to be careful when performing a multi-word update such as updating a doubly linked list. A failure midflight the update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Persistent</a:t>
            </a:r>
            <a:r>
              <a:rPr lang="en-US" baseline="0" dirty="0"/>
              <a:t> memory enables a model of what I like to call in-vivo persistence. </a:t>
            </a:r>
          </a:p>
          <a:p>
            <a:r>
              <a:rPr lang="en-US" baseline="0" dirty="0"/>
              <a:t>Consider this typical software organization when dealing with data.</a:t>
            </a:r>
          </a:p>
          <a:p>
            <a:r>
              <a:rPr lang="en-US" baseline="0" dirty="0"/>
              <a:t>-Left: Logic-tier implements applications functionality. </a:t>
            </a:r>
          </a:p>
          <a:p>
            <a:r>
              <a:rPr lang="en-US" dirty="0"/>
              <a:t>-Middle: Caching-tier</a:t>
            </a:r>
            <a:r>
              <a:rPr lang="en-US" baseline="0" dirty="0"/>
              <a:t> keeps a fast in-memory data structure for frequent access.</a:t>
            </a:r>
          </a:p>
          <a:p>
            <a:r>
              <a:rPr lang="en-US" baseline="0" dirty="0"/>
              <a:t>-Right: Storage-tier keeps a durable version in a storage system such as a database.</a:t>
            </a:r>
          </a:p>
          <a:p>
            <a:r>
              <a:rPr lang="en-US" dirty="0"/>
              <a:t>I</a:t>
            </a:r>
            <a:r>
              <a:rPr lang="en-US" baseline="0" dirty="0"/>
              <a:t> call this model in-vitro persistence as the storage-tier is separated from the application. </a:t>
            </a:r>
          </a:p>
          <a:p>
            <a:r>
              <a:rPr lang="en-US" baseline="0" dirty="0"/>
              <a:t>However in the case when you can fit all your data in SCM, then persistent memory enables in-vivo persistence as it integrates the storage tier into the in-memory caching-tier effectively simplifying the persistence model.</a:t>
            </a:r>
          </a:p>
          <a:p>
            <a:endParaRPr lang="en-US" dirty="0"/>
          </a:p>
          <a:p>
            <a:r>
              <a:rPr lang="en-US" dirty="0" err="1"/>
              <a:t>OpenLDAP</a:t>
            </a:r>
            <a:r>
              <a:rPr lang="en-US" dirty="0"/>
              <a:t>:</a:t>
            </a:r>
          </a:p>
          <a:p>
            <a:r>
              <a:rPr lang="en-US" dirty="0"/>
              <a:t>-keeps directory</a:t>
            </a:r>
            <a:r>
              <a:rPr lang="en-US" baseline="0" dirty="0"/>
              <a:t> in-memory for fast lookup and access, and also in a </a:t>
            </a:r>
            <a:r>
              <a:rPr lang="en-US" baseline="0" dirty="0" err="1"/>
              <a:t>berkeley</a:t>
            </a:r>
            <a:r>
              <a:rPr lang="en-US" baseline="0" dirty="0"/>
              <a:t> DB backend for persistence.</a:t>
            </a:r>
          </a:p>
          <a:p>
            <a:r>
              <a:rPr lang="en-US" baseline="0" dirty="0"/>
              <a:t>-with persistent memory, we can drop BDB and keep a single persistent in-memory directory which simplifies the persistence model and can also improve performance by having direct access to SCM.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1590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Persistent region</a:t>
            </a:r>
            <a:r>
              <a:rPr lang="en-US" baseline="0" dirty="0"/>
              <a:t>s are segments of virtual memory that provide programmers with direct user-mode access to SCM. As SCM has limited endurance, we rely on the underlying hardware to perform wear-leveling and mask out any bad storage cells.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Persistent regions provide programming flexibility…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Persistent regions and their contents persist across restarts…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Two types of regions: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-static regions are similar to the data segments of UNIX executables. A programmer annotates a variable using the </a:t>
            </a:r>
            <a:r>
              <a:rPr lang="en-US" baseline="0" dirty="0" err="1"/>
              <a:t>pstatic</a:t>
            </a:r>
            <a:r>
              <a:rPr lang="en-US" baseline="0" dirty="0"/>
              <a:t> keyword and the compiler allocates it in the persistent static region.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-dynamic regions provide a persistent heap which allows programmers allocate chunks of persistent memory during runtime through the </a:t>
            </a:r>
            <a:r>
              <a:rPr lang="en-US" baseline="0" dirty="0" err="1"/>
              <a:t>pmalloc</a:t>
            </a:r>
            <a:r>
              <a:rPr lang="en-US" baseline="0" dirty="0"/>
              <a:t> function similarly to </a:t>
            </a:r>
            <a:r>
              <a:rPr lang="en-US" baseline="0" dirty="0" err="1"/>
              <a:t>malloc</a:t>
            </a:r>
            <a:r>
              <a:rPr lang="en-US" baseline="0" dirty="0"/>
              <a:t> of volatile heaps. A programmer has to ensure that any new space allocated dynamically is made reachable from other locations that are already persistent and accessible. Here is where static variables are useful because they can be used to bootstrap </a:t>
            </a:r>
            <a:r>
              <a:rPr lang="en-US" baseline="0" dirty="0" err="1"/>
              <a:t>reachability</a:t>
            </a:r>
            <a:r>
              <a:rPr lang="en-US" baseline="0" dirty="0"/>
              <a:t> by providing  a persistent named root.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Pmalloc</a:t>
            </a:r>
            <a:r>
              <a:rPr lang="en-US" dirty="0"/>
              <a:t> takes a persistent pointer as an argument to ensure that memory is not leaked if the system fails just after an allocation.</a:t>
            </a:r>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Originally</a:t>
            </a:r>
            <a:r>
              <a:rPr lang="en-US" baseline="0" dirty="0"/>
              <a:t> designed to </a:t>
            </a:r>
            <a:r>
              <a:rPr lang="en-US" baseline="0" dirty="0" err="1"/>
              <a:t>achive</a:t>
            </a:r>
            <a:r>
              <a:rPr lang="en-US" baseline="0" dirty="0"/>
              <a:t> good multiprocessor scalability</a:t>
            </a:r>
            <a:endParaRPr lang="en-US" dirty="0"/>
          </a:p>
          <a:p>
            <a:endParaRPr lang="en-US" dirty="0"/>
          </a:p>
          <a:p>
            <a:r>
              <a:rPr lang="en-US" dirty="0"/>
              <a:t>-Heap is split into superblocks, which are fixed sized regions containing an array of fixed size blocks.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-Heap stores persistent bitmap vector per superblock to track allocated blocks. So allocating memory requires only one write to SCM to set the bit in the vector.  Reduces latency to allocate a block, reduces </a:t>
            </a:r>
            <a:r>
              <a:rPr lang="en-US" dirty="0" err="1"/>
              <a:t>wearout</a:t>
            </a:r>
            <a:r>
              <a:rPr lang="en-US" dirty="0"/>
              <a:t> due to writing metadata.</a:t>
            </a:r>
          </a:p>
          <a:p>
            <a:endParaRPr lang="en-US" dirty="0"/>
          </a:p>
          <a:p>
            <a:r>
              <a:rPr lang="en-US" dirty="0"/>
              <a:t>We keep Hoard's indexes in volatile memory, to speed up allocation. These are reconstructed when a program starts.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a:t>
            </a:r>
            <a:r>
              <a:rPr lang="en-US" baseline="0" dirty="0"/>
              <a:t> virtualization primarily for two reasons:</a:t>
            </a:r>
          </a:p>
          <a:p>
            <a:r>
              <a:rPr lang="en-US" baseline="0" dirty="0"/>
              <a:t>To time and space multiplex a finite amount of SCM between multiple users.</a:t>
            </a:r>
          </a:p>
          <a:p>
            <a:r>
              <a:rPr lang="en-US" baseline="0" dirty="0"/>
              <a:t>To sandbox and prevent memory leaks in one application consuming memory that could be used by others.</a:t>
            </a:r>
          </a:p>
          <a:p>
            <a:endParaRPr lang="en-US" baseline="0" dirty="0"/>
          </a:p>
          <a:p>
            <a:r>
              <a:rPr lang="en-US" baseline="0" dirty="0"/>
              <a:t>Mnemosyne virtualizes SCM by </a:t>
            </a:r>
          </a:p>
          <a:p>
            <a:r>
              <a:rPr lang="en-US" baseline="0" dirty="0"/>
              <a:t>Swapping SCM pages …</a:t>
            </a:r>
          </a:p>
          <a:p>
            <a:r>
              <a:rPr lang="en-US" baseline="0" dirty="0"/>
              <a:t>Recording </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Consistent updates are operations that …</a:t>
            </a:r>
          </a:p>
          <a:p>
            <a:r>
              <a:rPr lang="en-US" dirty="0"/>
              <a:t>-A key challenge in</a:t>
            </a:r>
            <a:r>
              <a:rPr lang="en-US" baseline="0" dirty="0"/>
              <a:t> implementing consistent updates is ensuring the data reaches SCM in the right order...</a:t>
            </a:r>
          </a:p>
          <a:p>
            <a:endParaRPr lang="en-US" baseline="0" dirty="0"/>
          </a:p>
          <a:p>
            <a:r>
              <a:rPr lang="en-US" baseline="0" dirty="0"/>
              <a:t>To better understand the problem, consider this code fragment which first updates a value and the sets the valid bit to indicate the validity of the value. Both updates are cached in the volatile cache. It is possible that the cache eviction policy evicts the </a:t>
            </a:r>
            <a:r>
              <a:rPr lang="en-US" baseline="0" dirty="0" err="1"/>
              <a:t>cacheline</a:t>
            </a:r>
            <a:r>
              <a:rPr lang="en-US" baseline="0" dirty="0"/>
              <a:t> containing the valid bit first. This causes a consistency problem in the case of a failure as the valid bit indicates that the value is valid even if it is not.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2964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Other proposals</a:t>
            </a:r>
            <a:r>
              <a:rPr lang="en-US" baseline="0" dirty="0"/>
              <a:t> solve this problem by using a non-conventional processor that provides programmers with epochs to control the cache eviction policy.</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Mnemosyne instead relies on conventional processor primitives for ordering as this would encourage the adoption of SCM before any special processor support becomes available.</a:t>
            </a:r>
          </a:p>
          <a:p>
            <a:endParaRPr lang="en-US" baseline="0" dirty="0"/>
          </a:p>
          <a:p>
            <a:r>
              <a:rPr lang="en-US" baseline="0" dirty="0"/>
              <a:t>-Flush: forces cached data out to SCM</a:t>
            </a:r>
          </a:p>
          <a:p>
            <a:r>
              <a:rPr lang="en-US" baseline="0" dirty="0"/>
              <a:t>-Fence: prevents subsequent writes from completing before preceding writes and flushes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second key component</a:t>
            </a:r>
            <a:r>
              <a:rPr lang="en-US" baseline="0" dirty="0"/>
              <a:t> is consistent updates, operations that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We provide four update operations. Having a spectrum of operations allows us to optimize updates based on the access pattern.</a:t>
            </a:r>
            <a:endParaRPr lang="en-US" dirty="0"/>
          </a:p>
          <a:p>
            <a:endParaRPr lang="en-US" dirty="0"/>
          </a:p>
          <a:p>
            <a:r>
              <a:rPr lang="en-US" dirty="0"/>
              <a:t>First mechanism, the single-variable,</a:t>
            </a:r>
            <a:r>
              <a:rPr lang="en-US" baseline="0" dirty="0"/>
              <a:t> is the most basic one, it is a hardware provided primitive and supports atomically updating a single word.</a:t>
            </a:r>
          </a:p>
          <a:p>
            <a:endParaRPr lang="en-US" baseline="0" dirty="0"/>
          </a:p>
          <a:p>
            <a:r>
              <a:rPr lang="en-US" baseline="0" dirty="0"/>
              <a:t>The other three support updates composed of multiple writes. </a:t>
            </a:r>
          </a:p>
          <a:p>
            <a:endParaRPr lang="en-US" baseline="0" dirty="0"/>
          </a:p>
          <a:p>
            <a:r>
              <a:rPr lang="en-US" baseline="0" dirty="0"/>
              <a:t>We support append-style updates via a log. They can be used to update log-style structures such as a journal</a:t>
            </a:r>
          </a:p>
          <a:p>
            <a:r>
              <a:rPr lang="en-US" baseline="0" dirty="0"/>
              <a:t>We support shadow update via a combination of </a:t>
            </a:r>
            <a:r>
              <a:rPr lang="en-US" baseline="0" dirty="0" err="1"/>
              <a:t>pmalloc</a:t>
            </a:r>
            <a:r>
              <a:rPr lang="en-US" baseline="0" dirty="0"/>
              <a:t> and single-variable update. They can be used to update tree-like structures.</a:t>
            </a:r>
          </a:p>
          <a:p>
            <a:r>
              <a:rPr lang="en-US" baseline="0" dirty="0"/>
              <a:t>We support in-place updates via transactions. They can be used to update any data-structure.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To achieve high performance, the log allows later writes to complete while earlier ones did not. </a:t>
            </a:r>
          </a:p>
          <a:p>
            <a:endParaRPr lang="en-US" sz="1200" dirty="0"/>
          </a:p>
          <a:p>
            <a:r>
              <a:rPr lang="en-US" sz="1200" dirty="0"/>
              <a:t>This implies that if the system crashes, later writes may have completed while earlier ones did not. </a:t>
            </a:r>
          </a:p>
          <a:p>
            <a:endParaRPr lang="en-US" sz="1200" dirty="0"/>
          </a:p>
          <a:p>
            <a:r>
              <a:rPr lang="en-US" sz="1200" dirty="0"/>
              <a:t>After a system crash, the recovery  manager has to identify whether all writes that comprise an append operation completed. This is similar to the torn-write problem</a:t>
            </a:r>
            <a:r>
              <a:rPr lang="en-US" sz="1200" baseline="0" dirty="0"/>
              <a:t> in databases. </a:t>
            </a:r>
          </a:p>
          <a:p>
            <a:endParaRPr lang="en-US" sz="1200" baseline="0" dirty="0"/>
          </a:p>
          <a:p>
            <a:r>
              <a:rPr lang="en-US" sz="1200" baseline="0" dirty="0" err="1"/>
              <a:t>Strawman</a:t>
            </a:r>
            <a:r>
              <a:rPr lang="en-US" sz="1200" baseline="0" dirty="0"/>
              <a:t>: The usual way you solve this problem…</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t>Memory transactions is a form of consistent update which enables</a:t>
            </a:r>
            <a:r>
              <a:rPr lang="en-US" baseline="0" dirty="0"/>
              <a:t> updating any form of data </a:t>
            </a:r>
            <a:r>
              <a:rPr lang="en-US" baseline="0" dirty="0" err="1"/>
              <a:t>stucture</a:t>
            </a:r>
            <a:r>
              <a:rPr lang="en-US" baseline="0" dirty="0"/>
              <a:t> in-place.</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a:t>Mnemosyne supports memory transactions with a combination of compiler and runtime.</a:t>
            </a:r>
            <a:endParaRPr lang="en-US"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a:t>Compiler transforms ATOMIC</a:t>
            </a:r>
            <a:r>
              <a:rPr lang="en-US" baseline="0" dirty="0"/>
              <a:t> code blocks with calls into a transaction runtime system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Runtime</a:t>
            </a:r>
            <a:r>
              <a:rPr lang="en-US" baseline="0" dirty="0"/>
              <a:t> executes atomic blocks as full fledged ACID transactions.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-Atomicity and durability</a:t>
            </a:r>
            <a:r>
              <a:rPr lang="en-US" baseline="0" dirty="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-Isolation …</a:t>
            </a:r>
          </a:p>
          <a:p>
            <a:r>
              <a:rPr lang="en-US" baseline="0" dirty="0"/>
              <a:t>-We base our runtime system on </a:t>
            </a:r>
            <a:r>
              <a:rPr lang="en-US" baseline="0" dirty="0" err="1"/>
              <a:t>TinySTM</a:t>
            </a:r>
            <a:r>
              <a:rPr lang="en-US" baseline="0" dirty="0"/>
              <a:t>, a software transactional memory system, which we modified to force the log of intended updates to persistent memory before committing a transaction. Upon a restart, Mnemosyne aborts any in-progress transactions and cleans up the log.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Here is an example where </a:t>
            </a:r>
            <a:r>
              <a:rPr lang="en-US" baseline="0" dirty="0"/>
              <a:t>memory transactions are used to update a hash table.</a:t>
            </a:r>
          </a:p>
          <a:p>
            <a:endParaRPr lang="en-US" baseline="0" dirty="0"/>
          </a:p>
          <a:p>
            <a:r>
              <a:rPr lang="en-US" baseline="0" dirty="0"/>
              <a:t>The root of the </a:t>
            </a:r>
            <a:r>
              <a:rPr lang="en-US" baseline="0" dirty="0" err="1"/>
              <a:t>hashtable</a:t>
            </a:r>
            <a:r>
              <a:rPr lang="en-US" baseline="0" dirty="0"/>
              <a:t> is allocated in a static persistent region.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When the program starts for the first time, it uses PMALLOC to allocate the </a:t>
            </a:r>
            <a:r>
              <a:rPr lang="en-US" baseline="0" dirty="0" err="1"/>
              <a:t>hashtable</a:t>
            </a:r>
            <a:r>
              <a:rPr lang="en-US" baseline="0" dirty="0"/>
              <a:t> in the persistent heap. PMALLOC takes a persistent pointer as an argument</a:t>
            </a:r>
            <a:r>
              <a:rPr lang="en-US" dirty="0"/>
              <a:t> to ensure that the allocated memory is accessible</a:t>
            </a:r>
            <a:r>
              <a:rPr lang="en-US" baseline="0" dirty="0"/>
              <a:t> </a:t>
            </a:r>
            <a:r>
              <a:rPr lang="en-US" dirty="0"/>
              <a:t>if the system fails just</a:t>
            </a:r>
            <a:r>
              <a:rPr lang="en-US" baseline="0" dirty="0"/>
              <a:t> after allocation.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A</a:t>
            </a:r>
            <a:r>
              <a:rPr lang="en-US" baseline="0" dirty="0"/>
              <a:t> memory transaction is used to update the </a:t>
            </a:r>
            <a:r>
              <a:rPr lang="en-US" baseline="0" dirty="0" err="1"/>
              <a:t>hashtable</a:t>
            </a:r>
            <a:r>
              <a:rPr lang="en-US" baseline="0" dirty="0"/>
              <a:t>. The transaction atomically allocates space for the new bucket, it sets the &lt;key, value&gt; pair of the bucket and inserts the bucket into the </a:t>
            </a:r>
            <a:r>
              <a:rPr lang="en-US" baseline="0" dirty="0" err="1"/>
              <a:t>hashtable</a:t>
            </a:r>
            <a:r>
              <a:rPr lang="en-US" baseline="0" dirty="0"/>
              <a:t>. </a:t>
            </a:r>
          </a:p>
          <a:p>
            <a:endParaRPr lang="en-US" baseline="0" dirty="0"/>
          </a:p>
          <a:p>
            <a:r>
              <a:rPr lang="en-US" baseline="0" dirty="0"/>
              <a:t>The transaction guarantees atomicity so that a failure midflight the transaction won’t leave the </a:t>
            </a:r>
            <a:r>
              <a:rPr lang="en-US" baseline="0" dirty="0" err="1"/>
              <a:t>hashtable</a:t>
            </a:r>
            <a:r>
              <a:rPr lang="en-US" baseline="0" dirty="0"/>
              <a:t> in an inconsistent state like missing a bucket. </a:t>
            </a:r>
          </a:p>
          <a:p>
            <a:endParaRPr lang="en-US" baseline="0" dirty="0"/>
          </a:p>
          <a:p>
            <a:r>
              <a:rPr lang="en-US" baseline="0" dirty="0"/>
              <a:t>In summary, upon a restart, the </a:t>
            </a:r>
            <a:r>
              <a:rPr lang="en-US" baseline="0" dirty="0" err="1"/>
              <a:t>hashtable</a:t>
            </a:r>
            <a:r>
              <a:rPr lang="en-US" baseline="0" dirty="0"/>
              <a:t> is accessible via the persistent named root, and contains all &lt;key, value&gt; pairs successfully written to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7150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5688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72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7812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376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862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On the other hand, while flash can provide high bandwidth storage, we see an increasing body of evidence that applications could benefit from low-latency storage, which is one of the major advantages of SCM over flash. Such applications have storage on the critical path but are not willing to trade data integrity for performance.</a:t>
            </a:r>
          </a:p>
          <a:p>
            <a:endParaRPr lang="en-US" baseline="0" dirty="0"/>
          </a:p>
          <a:p>
            <a:r>
              <a:rPr lang="en-US" baseline="0" dirty="0"/>
              <a:t>This is evident in web applications such as Amazon and </a:t>
            </a:r>
            <a:r>
              <a:rPr lang="en-US" baseline="0" dirty="0" err="1"/>
              <a:t>Facebook</a:t>
            </a:r>
            <a:r>
              <a:rPr lang="en-US" baseline="0" dirty="0"/>
              <a:t>…</a:t>
            </a:r>
          </a:p>
          <a:p>
            <a:endParaRPr lang="en-US" baseline="0" dirty="0"/>
          </a:p>
          <a:p>
            <a:r>
              <a:rPr lang="en-US" baseline="0" dirty="0"/>
              <a:t>In the desktop world, Firefox needs to call </a:t>
            </a:r>
            <a:r>
              <a:rPr lang="en-US" baseline="0" dirty="0" err="1"/>
              <a:t>fsync</a:t>
            </a:r>
            <a:r>
              <a:rPr lang="en-US" baseline="0" dirty="0"/>
              <a:t> frequently to ensure that users’ history updates are not lost as losing data always makes users sad…</a:t>
            </a:r>
          </a:p>
          <a:p>
            <a:endParaRPr lang="en-US" baseline="0" dirty="0"/>
          </a:p>
          <a:p>
            <a:r>
              <a:rPr lang="en-US" baseline="0" dirty="0"/>
              <a:t>Other examples include:</a:t>
            </a:r>
          </a:p>
          <a:p>
            <a:r>
              <a:rPr lang="en-US" baseline="0" dirty="0"/>
              <a:t>-Distributed agreement protocols such as </a:t>
            </a:r>
            <a:r>
              <a:rPr lang="en-US" baseline="0" dirty="0" err="1"/>
              <a:t>Paxos</a:t>
            </a:r>
            <a:r>
              <a:rPr lang="en-US" baseline="0" dirty="0"/>
              <a:t> that need to synchronously write to a log.</a:t>
            </a:r>
          </a:p>
          <a:p>
            <a:r>
              <a:rPr lang="en-US" baseline="0" dirty="0"/>
              <a:t>-High-frequency trading requires fast access to data to perform real-time decisions.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34563" name="Group 3"/>
          <p:cNvGrpSpPr>
            <a:grpSpLocks/>
          </p:cNvGrpSpPr>
          <p:nvPr/>
        </p:nvGrpSpPr>
        <p:grpSpPr bwMode="auto">
          <a:xfrm>
            <a:off x="0" y="0"/>
            <a:ext cx="9144000" cy="722313"/>
            <a:chOff x="0" y="0"/>
            <a:chExt cx="5760" cy="455"/>
          </a:xfrm>
        </p:grpSpPr>
        <p:sp>
          <p:nvSpPr>
            <p:cNvPr id="834564" name="Rectangle 4"/>
            <p:cNvSpPr>
              <a:spLocks noChangeArrowheads="1"/>
            </p:cNvSpPr>
            <p:nvPr userDrawn="1"/>
          </p:nvSpPr>
          <p:spPr bwMode="auto">
            <a:xfrm>
              <a:off x="0" y="0"/>
              <a:ext cx="5760" cy="432"/>
            </a:xfrm>
            <a:prstGeom prst="rect">
              <a:avLst/>
            </a:prstGeom>
            <a:solidFill>
              <a:srgbClr val="A30000"/>
            </a:solidFill>
            <a:ln w="9525">
              <a:noFill/>
              <a:miter lim="800000"/>
              <a:headEnd/>
              <a:tailEnd/>
            </a:ln>
            <a:effectLst/>
          </p:spPr>
          <p:txBody>
            <a:bodyPr wrap="none" anchor="ctr"/>
            <a:lstStyle/>
            <a:p>
              <a:endParaRPr lang="en-US"/>
            </a:p>
          </p:txBody>
        </p:sp>
        <p:sp>
          <p:nvSpPr>
            <p:cNvPr id="834565" name="Rectangle 5"/>
            <p:cNvSpPr>
              <a:spLocks noChangeArrowheads="1"/>
            </p:cNvSpPr>
            <p:nvPr userDrawn="1"/>
          </p:nvSpPr>
          <p:spPr bwMode="auto">
            <a:xfrm>
              <a:off x="0" y="432"/>
              <a:ext cx="5760" cy="23"/>
            </a:xfrm>
            <a:prstGeom prst="rect">
              <a:avLst/>
            </a:prstGeom>
            <a:solidFill>
              <a:srgbClr val="CC9900"/>
            </a:solidFill>
            <a:ln w="9525">
              <a:noFill/>
              <a:miter lim="800000"/>
              <a:headEnd/>
              <a:tailEnd/>
            </a:ln>
            <a:effectLst/>
          </p:spPr>
          <p:txBody>
            <a:bodyPr wrap="none" anchor="ctr"/>
            <a:lstStyle/>
            <a:p>
              <a:endParaRPr lang="en-US"/>
            </a:p>
          </p:txBody>
        </p:sp>
      </p:grpSp>
      <p:sp>
        <p:nvSpPr>
          <p:cNvPr id="834566" name="Rectangle 6"/>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834567" name="Rectangle 7"/>
          <p:cNvSpPr>
            <a:spLocks noGrp="1" noChangeArrowheads="1"/>
          </p:cNvSpPr>
          <p:nvPr>
            <p:ph type="ctrTitle"/>
          </p:nvPr>
        </p:nvSpPr>
        <p:spPr>
          <a:xfrm>
            <a:off x="685800" y="1752600"/>
            <a:ext cx="7772400" cy="1905000"/>
          </a:xfrm>
          <a:noFill/>
        </p:spPr>
        <p:txBody>
          <a:bodyPr/>
          <a:lstStyle>
            <a:lvl1pPr algn="ctr">
              <a:defRPr sz="4800">
                <a:solidFill>
                  <a:schemeClr val="tx1"/>
                </a:solidFill>
              </a:defRPr>
            </a:lvl1pPr>
          </a:lstStyle>
          <a:p>
            <a:r>
              <a:rPr lang="en-US"/>
              <a:t>Click to edit Master title style</a:t>
            </a:r>
          </a:p>
        </p:txBody>
      </p:sp>
      <p:sp>
        <p:nvSpPr>
          <p:cNvPr id="834570" name="Rectangle 10"/>
          <p:cNvSpPr>
            <a:spLocks noChangeArrowheads="1"/>
          </p:cNvSpPr>
          <p:nvPr/>
        </p:nvSpPr>
        <p:spPr bwMode="auto">
          <a:xfrm>
            <a:off x="647700" y="228600"/>
            <a:ext cx="365125" cy="533400"/>
          </a:xfrm>
          <a:prstGeom prst="rect">
            <a:avLst/>
          </a:prstGeom>
          <a:solidFill>
            <a:schemeClr val="bg1"/>
          </a:solidFill>
          <a:ln w="9525">
            <a:solidFill>
              <a:schemeClr val="tx1"/>
            </a:solidFill>
            <a:miter lim="800000"/>
            <a:headEnd/>
            <a:tailEnd/>
          </a:ln>
          <a:effectLst/>
        </p:spPr>
        <p:txBody>
          <a:bodyPr wrap="none" anchor="ctr"/>
          <a:lstStyle/>
          <a:p>
            <a:endParaRPr lang="en-US"/>
          </a:p>
        </p:txBody>
      </p:sp>
      <p:pic>
        <p:nvPicPr>
          <p:cNvPr id="834571" name="Picture 11" descr="Y:\private\ppt\mfacet_template\UW_logo_4color_pc.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1676400" cy="1627188"/>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fld id="{CAC5037B-CA6D-4FD5-AD8D-70B2D28290A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0"/>
            <a:ext cx="2228850" cy="6477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534150" cy="6477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fld id="{42AD28CC-FF44-44C1-A7DF-B9FDECD28690}"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10/6/20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2538081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10/6/20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418859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10/6/20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94277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10/6/20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81032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10/6/20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934037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10/6/20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957663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10/6/20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366087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10/6/20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105889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fld id="{6215C00B-9DEC-4460-A93B-7EBC7AA8CA1F}"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10/6/20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379706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10/6/20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602360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10/6/20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540102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fld id="{751CFAFE-4113-4954-B434-9CEF0C84EC51}"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066800"/>
            <a:ext cx="43053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10100" y="1066800"/>
            <a:ext cx="43053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fld id="{E761E6F4-C657-4CC0-BB01-D5B7BF16D6A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fld id="{4D747C04-8ACC-471B-829C-9BAA47585EA9}"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fld id="{0E2802AD-C1B3-4D29-A255-29833FBD380E}"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fld id="{2503DB8B-BC3D-468E-A629-6FD91FD5CA9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Footer Placeholder 4"/>
          <p:cNvSpPr>
            <a:spLocks noGrp="1"/>
          </p:cNvSpPr>
          <p:nvPr>
            <p:ph type="ftr" sz="quarter" idx="10"/>
          </p:nvPr>
        </p:nvSpPr>
        <p:spPr/>
        <p:txBody>
          <a:bodyPr/>
          <a:lstStyle>
            <a:lvl1pPr>
              <a:defRPr/>
            </a:lvl1pPr>
          </a:lstStyle>
          <a:p>
            <a:fld id="{62646DDB-AD7F-4E39-ABCF-A0B63157CE2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fld id="{787D66B2-2A8C-4447-A303-963AA8DC9BE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3543" name="Rectangle 7"/>
          <p:cNvSpPr>
            <a:spLocks noGrp="1" noChangeArrowheads="1"/>
          </p:cNvSpPr>
          <p:nvPr>
            <p:ph type="title"/>
          </p:nvPr>
        </p:nvSpPr>
        <p:spPr bwMode="auto">
          <a:xfrm>
            <a:off x="0" y="0"/>
            <a:ext cx="8610600" cy="685800"/>
          </a:xfrm>
          <a:prstGeom prst="rect">
            <a:avLst/>
          </a:prstGeom>
          <a:solidFill>
            <a:srgbClr val="A30000"/>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33538" name="Rectangle 2"/>
          <p:cNvSpPr>
            <a:spLocks noGrp="1" noChangeArrowheads="1"/>
          </p:cNvSpPr>
          <p:nvPr>
            <p:ph type="ftr" sz="quarter" idx="3"/>
          </p:nvPr>
        </p:nvSpPr>
        <p:spPr bwMode="auto">
          <a:xfrm>
            <a:off x="3124200" y="6553200"/>
            <a:ext cx="289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fld id="{E909107C-4B82-49EB-B04D-45C18B71CC3E}" type="slidenum">
              <a:rPr lang="en-US" smtClean="0"/>
              <a:pPr/>
              <a:t>‹#›</a:t>
            </a:fld>
            <a:endParaRPr lang="en-US" dirty="0"/>
          </a:p>
        </p:txBody>
      </p:sp>
      <p:sp>
        <p:nvSpPr>
          <p:cNvPr id="833541" name="Rectangle 5"/>
          <p:cNvSpPr>
            <a:spLocks noChangeArrowheads="1"/>
          </p:cNvSpPr>
          <p:nvPr/>
        </p:nvSpPr>
        <p:spPr bwMode="auto">
          <a:xfrm>
            <a:off x="0" y="685800"/>
            <a:ext cx="9144000" cy="36513"/>
          </a:xfrm>
          <a:prstGeom prst="rect">
            <a:avLst/>
          </a:prstGeom>
          <a:solidFill>
            <a:srgbClr val="CC9900"/>
          </a:solidFill>
          <a:ln w="9525">
            <a:noFill/>
            <a:miter lim="800000"/>
            <a:headEnd/>
            <a:tailEnd/>
          </a:ln>
          <a:effectLst/>
        </p:spPr>
        <p:txBody>
          <a:bodyPr wrap="none" anchor="ctr"/>
          <a:lstStyle/>
          <a:p>
            <a:endParaRPr lang="en-US"/>
          </a:p>
        </p:txBody>
      </p:sp>
      <p:sp>
        <p:nvSpPr>
          <p:cNvPr id="833542" name="Rectangle 6"/>
          <p:cNvSpPr>
            <a:spLocks noGrp="1" noChangeArrowheads="1"/>
          </p:cNvSpPr>
          <p:nvPr>
            <p:ph type="body" idx="1"/>
          </p:nvPr>
        </p:nvSpPr>
        <p:spPr bwMode="auto">
          <a:xfrm>
            <a:off x="152400" y="1066800"/>
            <a:ext cx="8763000"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33546" name="Rectangle 10"/>
          <p:cNvSpPr>
            <a:spLocks noChangeArrowheads="1"/>
          </p:cNvSpPr>
          <p:nvPr/>
        </p:nvSpPr>
        <p:spPr bwMode="auto">
          <a:xfrm>
            <a:off x="8610600" y="0"/>
            <a:ext cx="533400" cy="685800"/>
          </a:xfrm>
          <a:prstGeom prst="rect">
            <a:avLst/>
          </a:prstGeom>
          <a:solidFill>
            <a:srgbClr val="A30000"/>
          </a:solidFill>
          <a:ln w="38100">
            <a:noFill/>
            <a:miter lim="800000"/>
            <a:headEnd/>
            <a:tailEnd/>
          </a:ln>
          <a:effectLst/>
        </p:spPr>
        <p:txBody>
          <a:bodyPr anchor="ctr">
            <a:spAutoFit/>
          </a:bodyPr>
          <a:lstStyle/>
          <a:p>
            <a:endParaRPr lang="en-US"/>
          </a:p>
        </p:txBody>
      </p:sp>
      <p:pic>
        <p:nvPicPr>
          <p:cNvPr id="833544" name="Picture 8" descr="Y:\private\ppt\mfacet_template\UW_crest_4color.png"/>
          <p:cNvPicPr>
            <a:picLocks noChangeAspect="1" noChangeArrowheads="1"/>
          </p:cNvPicPr>
          <p:nvPr/>
        </p:nvPicPr>
        <p:blipFill>
          <a:blip r:embed="rId13" cstate="print"/>
          <a:srcRect/>
          <a:stretch>
            <a:fillRect/>
          </a:stretch>
        </p:blipFill>
        <p:spPr bwMode="auto">
          <a:xfrm>
            <a:off x="8664575" y="0"/>
            <a:ext cx="427038" cy="685800"/>
          </a:xfrm>
          <a:prstGeom prst="rect">
            <a:avLst/>
          </a:prstGeom>
          <a:noFill/>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sldNum="0" hdr="0" dt="0"/>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Verdana" pitchFamily="34" charset="0"/>
        </a:defRPr>
      </a:lvl2pPr>
      <a:lvl3pPr algn="l" rtl="0" fontAlgn="base">
        <a:spcBef>
          <a:spcPct val="0"/>
        </a:spcBef>
        <a:spcAft>
          <a:spcPct val="0"/>
        </a:spcAft>
        <a:defRPr sz="3600">
          <a:solidFill>
            <a:schemeClr val="bg1"/>
          </a:solidFill>
          <a:latin typeface="Verdana" pitchFamily="34" charset="0"/>
        </a:defRPr>
      </a:lvl3pPr>
      <a:lvl4pPr algn="l" rtl="0" fontAlgn="base">
        <a:spcBef>
          <a:spcPct val="0"/>
        </a:spcBef>
        <a:spcAft>
          <a:spcPct val="0"/>
        </a:spcAft>
        <a:defRPr sz="3600">
          <a:solidFill>
            <a:schemeClr val="bg1"/>
          </a:solidFill>
          <a:latin typeface="Verdana" pitchFamily="34" charset="0"/>
        </a:defRPr>
      </a:lvl4pPr>
      <a:lvl5pPr algn="l" rtl="0" fontAlgn="base">
        <a:spcBef>
          <a:spcPct val="0"/>
        </a:spcBef>
        <a:spcAft>
          <a:spcPct val="0"/>
        </a:spcAft>
        <a:defRPr sz="3600">
          <a:solidFill>
            <a:schemeClr val="bg1"/>
          </a:solidFill>
          <a:latin typeface="Verdana" pitchFamily="34" charset="0"/>
        </a:defRPr>
      </a:lvl5pPr>
      <a:lvl6pPr marL="457200" algn="l" rtl="0" fontAlgn="base">
        <a:spcBef>
          <a:spcPct val="0"/>
        </a:spcBef>
        <a:spcAft>
          <a:spcPct val="0"/>
        </a:spcAft>
        <a:defRPr sz="3600">
          <a:solidFill>
            <a:schemeClr val="bg1"/>
          </a:solidFill>
          <a:latin typeface="Verdana" pitchFamily="34" charset="0"/>
        </a:defRPr>
      </a:lvl6pPr>
      <a:lvl7pPr marL="914400" algn="l" rtl="0" fontAlgn="base">
        <a:spcBef>
          <a:spcPct val="0"/>
        </a:spcBef>
        <a:spcAft>
          <a:spcPct val="0"/>
        </a:spcAft>
        <a:defRPr sz="3600">
          <a:solidFill>
            <a:schemeClr val="bg1"/>
          </a:solidFill>
          <a:latin typeface="Verdana" pitchFamily="34" charset="0"/>
        </a:defRPr>
      </a:lvl7pPr>
      <a:lvl8pPr marL="1371600" algn="l" rtl="0" fontAlgn="base">
        <a:spcBef>
          <a:spcPct val="0"/>
        </a:spcBef>
        <a:spcAft>
          <a:spcPct val="0"/>
        </a:spcAft>
        <a:defRPr sz="3600">
          <a:solidFill>
            <a:schemeClr val="bg1"/>
          </a:solidFill>
          <a:latin typeface="Verdana" pitchFamily="34" charset="0"/>
        </a:defRPr>
      </a:lvl8pPr>
      <a:lvl9pPr marL="1828800" algn="l" rtl="0" fontAlgn="base">
        <a:spcBef>
          <a:spcPct val="0"/>
        </a:spcBef>
        <a:spcAft>
          <a:spcPct val="0"/>
        </a:spcAft>
        <a:defRPr sz="3600">
          <a:solidFill>
            <a:schemeClr val="bg1"/>
          </a:solidFill>
          <a:latin typeface="Verdana"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10/6/20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231497661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ctr" defTabSz="457200" rtl="0" eaLnBrk="1" latinLnBrk="0" hangingPunct="1">
        <a:spcBef>
          <a:spcPct val="0"/>
        </a:spcBef>
        <a:buNone/>
        <a:defRPr sz="4400" kern="1200">
          <a:solidFill>
            <a:schemeClr val="tx1"/>
          </a:solidFill>
          <a:latin typeface="Bebas Neue Regular"/>
          <a:ea typeface="+mj-ea"/>
          <a:cs typeface="Bebas Neue Regular"/>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228600"/>
            <a:ext cx="6746875" cy="1866667"/>
          </a:xfrm>
        </p:spPr>
        <p:txBody>
          <a:bodyPr>
            <a:normAutofit fontScale="90000"/>
          </a:bodyPr>
          <a:lstStyle/>
          <a:p>
            <a:pPr>
              <a:spcBef>
                <a:spcPts val="450"/>
              </a:spcBef>
            </a:pPr>
            <a:r>
              <a:rPr lang="en-US" dirty="0"/>
              <a:t>CS 736: Advanced  Operating Systems</a:t>
            </a:r>
            <a:br>
              <a:rPr lang="en-US" dirty="0"/>
            </a:br>
            <a:r>
              <a:rPr lang="en-US" sz="2200" dirty="0">
                <a:effectLst>
                  <a:outerShdw blurRad="63500" dir="2700000" algn="tl" rotWithShape="0">
                    <a:prstClr val="white">
                      <a:alpha val="40000"/>
                    </a:prstClr>
                  </a:outerShdw>
                </a:effectLst>
                <a:latin typeface="+mn-lt"/>
                <a:ea typeface="+mn-ea"/>
                <a:cs typeface="+mn-cs"/>
              </a:rPr>
              <a:t>Andrea </a:t>
            </a:r>
            <a:r>
              <a:rPr lang="en-US" sz="2200" dirty="0" err="1">
                <a:effectLst>
                  <a:outerShdw blurRad="63500" dir="2700000" algn="tl" rotWithShape="0">
                    <a:prstClr val="white">
                      <a:alpha val="40000"/>
                    </a:prstClr>
                  </a:outerShdw>
                </a:effectLst>
                <a:latin typeface="+mn-lt"/>
                <a:ea typeface="+mn-ea"/>
                <a:cs typeface="+mn-cs"/>
              </a:rPr>
              <a:t>Arpaci-Dusseau</a:t>
            </a:r>
            <a:br>
              <a:rPr lang="en-US" sz="2400" dirty="0"/>
            </a:br>
            <a:r>
              <a:rPr lang="en-US" sz="2400" dirty="0"/>
              <a:t>Persistent Memory</a:t>
            </a:r>
          </a:p>
        </p:txBody>
      </p:sp>
      <p:sp>
        <p:nvSpPr>
          <p:cNvPr id="3" name="Subtitle 2"/>
          <p:cNvSpPr>
            <a:spLocks noGrp="1"/>
          </p:cNvSpPr>
          <p:nvPr>
            <p:ph type="subTitle" idx="1"/>
          </p:nvPr>
        </p:nvSpPr>
        <p:spPr>
          <a:xfrm>
            <a:off x="457200" y="2209800"/>
            <a:ext cx="7406549" cy="4038600"/>
          </a:xfrm>
        </p:spPr>
        <p:txBody>
          <a:bodyPr>
            <a:noAutofit/>
          </a:bodyPr>
          <a:lstStyle/>
          <a:p>
            <a:pPr algn="l"/>
            <a:r>
              <a:rPr lang="en-US" sz="1800" dirty="0">
                <a:solidFill>
                  <a:schemeClr val="tx1"/>
                </a:solidFill>
              </a:rPr>
              <a:t>Compare two approaches for handling Persistent Memory</a:t>
            </a:r>
          </a:p>
          <a:p>
            <a:pPr algn="l"/>
            <a:endParaRPr lang="en-US" sz="1800" dirty="0">
              <a:solidFill>
                <a:schemeClr val="tx1"/>
              </a:solidFill>
            </a:endParaRPr>
          </a:p>
          <a:p>
            <a:pPr algn="l"/>
            <a:r>
              <a:rPr lang="en-US" sz="1800" dirty="0">
                <a:solidFill>
                  <a:schemeClr val="tx1"/>
                </a:solidFill>
              </a:rPr>
              <a:t>Mnemosyne: 2011 </a:t>
            </a:r>
          </a:p>
          <a:p>
            <a:pPr algn="l"/>
            <a:r>
              <a:rPr lang="en-US" sz="1800" dirty="0">
                <a:solidFill>
                  <a:schemeClr val="tx1"/>
                </a:solidFill>
              </a:rPr>
              <a:t>	Strong motivation, identifying technology trends and important issues</a:t>
            </a:r>
          </a:p>
          <a:p>
            <a:pPr algn="l"/>
            <a:r>
              <a:rPr lang="en-US" sz="1800" dirty="0">
                <a:solidFill>
                  <a:schemeClr val="tx1"/>
                </a:solidFill>
              </a:rPr>
              <a:t>	Implementation of complete system</a:t>
            </a:r>
          </a:p>
          <a:p>
            <a:pPr algn="l"/>
            <a:endParaRPr lang="en-US" sz="1800" dirty="0">
              <a:solidFill>
                <a:schemeClr val="tx1"/>
              </a:solidFill>
            </a:endParaRPr>
          </a:p>
          <a:p>
            <a:pPr algn="l"/>
            <a:r>
              <a:rPr lang="en-US" sz="1800" dirty="0" err="1">
                <a:solidFill>
                  <a:schemeClr val="tx1"/>
                </a:solidFill>
              </a:rPr>
              <a:t>LevelHash</a:t>
            </a:r>
            <a:r>
              <a:rPr lang="en-US" sz="1800" dirty="0">
                <a:solidFill>
                  <a:schemeClr val="tx1"/>
                </a:solidFill>
              </a:rPr>
              <a:t>: 2018</a:t>
            </a:r>
          </a:p>
          <a:p>
            <a:pPr algn="l"/>
            <a:r>
              <a:rPr lang="en-US" sz="1800" dirty="0">
                <a:solidFill>
                  <a:schemeClr val="tx1"/>
                </a:solidFill>
              </a:rPr>
              <a:t>	Very focused solution for one particular data structure (hash table)</a:t>
            </a:r>
          </a:p>
          <a:p>
            <a:pPr algn="l"/>
            <a:r>
              <a:rPr lang="en-US" sz="1800" dirty="0">
                <a:solidFill>
                  <a:schemeClr val="tx1"/>
                </a:solidFill>
              </a:rPr>
              <a:t>	Neat techniques</a:t>
            </a:r>
          </a:p>
          <a:p>
            <a:pPr algn="l"/>
            <a:endParaRPr lang="en-US" sz="1800" dirty="0">
              <a:solidFill>
                <a:schemeClr val="tx1"/>
              </a:solidFill>
            </a:endParaRPr>
          </a:p>
          <a:p>
            <a:pPr algn="l"/>
            <a:r>
              <a:rPr lang="en-US" sz="1800" dirty="0">
                <a:solidFill>
                  <a:schemeClr val="tx1"/>
                </a:solidFill>
              </a:rPr>
              <a:t>Compare and contrast the two, alternating discussion of each</a:t>
            </a:r>
          </a:p>
          <a:p>
            <a:pPr algn="l"/>
            <a:r>
              <a:rPr lang="en-US" sz="1800" dirty="0">
                <a:solidFill>
                  <a:schemeClr val="tx1"/>
                </a:solidFill>
              </a:rPr>
              <a:t>	</a:t>
            </a:r>
            <a:r>
              <a:rPr lang="en-US" sz="1800">
                <a:solidFill>
                  <a:schemeClr val="tx1"/>
                </a:solidFill>
              </a:rPr>
              <a:t>Use authors’ slides from their talks</a:t>
            </a:r>
            <a:endParaRPr lang="en-US" sz="1800" dirty="0">
              <a:solidFill>
                <a:schemeClr val="tx1"/>
              </a:solidFill>
            </a:endParaRPr>
          </a:p>
          <a:p>
            <a:pPr algn="l"/>
            <a:r>
              <a:rPr lang="en-US" sz="1800" dirty="0">
                <a:solidFill>
                  <a:schemeClr val="tx1"/>
                </a:solidFill>
              </a:rPr>
              <a:t>	</a:t>
            </a:r>
          </a:p>
          <a:p>
            <a:pPr algn="l"/>
            <a:endParaRPr lang="en-US" sz="1100" dirty="0">
              <a:solidFill>
                <a:schemeClr val="tx1"/>
              </a:solidFill>
            </a:endParaRPr>
          </a:p>
        </p:txBody>
      </p:sp>
    </p:spTree>
    <p:extLst>
      <p:ext uri="{BB962C8B-B14F-4D97-AF65-F5344CB8AC3E}">
        <p14:creationId xmlns:p14="http://schemas.microsoft.com/office/powerpoint/2010/main" val="1430292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abstraction cost of File</a:t>
            </a:r>
          </a:p>
        </p:txBody>
      </p:sp>
      <p:sp>
        <p:nvSpPr>
          <p:cNvPr id="3" name="Content Placeholder 2"/>
          <p:cNvSpPr>
            <a:spLocks noGrp="1"/>
          </p:cNvSpPr>
          <p:nvPr>
            <p:ph idx="1"/>
          </p:nvPr>
        </p:nvSpPr>
        <p:spPr/>
        <p:txBody>
          <a:bodyPr/>
          <a:lstStyle/>
          <a:p>
            <a:r>
              <a:rPr lang="en-US" sz="2800" dirty="0"/>
              <a:t>Universal abstraction: </a:t>
            </a:r>
            <a:r>
              <a:rPr lang="en-US" sz="2800" i="1" dirty="0"/>
              <a:t>Everything is a file</a:t>
            </a:r>
          </a:p>
          <a:p>
            <a:pPr lvl="1"/>
            <a:r>
              <a:rPr lang="en-US" dirty="0"/>
              <a:t>Has generic-overhead cost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ECFEB2-53B4-4D86-855E-C65AA1521B00}" type="slidenum">
              <a:rPr lang="en-US" smtClean="0"/>
              <a:pPr/>
              <a:t>10</a:t>
            </a:fld>
            <a:endParaRPr lang="en-US"/>
          </a:p>
        </p:txBody>
      </p:sp>
      <p:sp>
        <p:nvSpPr>
          <p:cNvPr id="6" name="Rounded Rectangle 5"/>
          <p:cNvSpPr/>
          <p:nvPr/>
        </p:nvSpPr>
        <p:spPr bwMode="auto">
          <a:xfrm>
            <a:off x="3131840" y="4538333"/>
            <a:ext cx="3024336" cy="546851"/>
          </a:xfrm>
          <a:prstGeom prst="roundRect">
            <a:avLst/>
          </a:prstGeom>
          <a:solidFill>
            <a:schemeClr val="accent3">
              <a:lumMod val="60000"/>
              <a:lumOff val="40000"/>
            </a:schemeClr>
          </a:solidFill>
          <a:ln w="381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a:latin typeface="+mj-lt"/>
              </a:rPr>
              <a:t>File System</a:t>
            </a:r>
            <a:endParaRPr kumimoji="0" lang="en-US" sz="2800" b="0" u="none" strike="noStrike" cap="none" normalizeH="0" baseline="0" dirty="0">
              <a:ln>
                <a:noFill/>
              </a:ln>
              <a:solidFill>
                <a:schemeClr val="tx1"/>
              </a:solidFill>
              <a:effectLst/>
              <a:latin typeface="+mj-lt"/>
            </a:endParaRPr>
          </a:p>
        </p:txBody>
      </p:sp>
      <p:sp>
        <p:nvSpPr>
          <p:cNvPr id="7" name="Rounded Rectangle 6"/>
          <p:cNvSpPr/>
          <p:nvPr/>
        </p:nvSpPr>
        <p:spPr bwMode="auto">
          <a:xfrm>
            <a:off x="3131840" y="3140968"/>
            <a:ext cx="3024336" cy="546851"/>
          </a:xfrm>
          <a:prstGeom prst="roundRect">
            <a:avLst/>
          </a:prstGeom>
          <a:solidFill>
            <a:schemeClr val="accent1">
              <a:lumMod val="60000"/>
              <a:lumOff val="40000"/>
            </a:schemeClr>
          </a:solidFill>
          <a:ln w="381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a:solidFill>
                  <a:srgbClr val="000000"/>
                </a:solidFill>
                <a:latin typeface="+mj-lt"/>
              </a:rPr>
              <a:t>Application</a:t>
            </a:r>
            <a:endParaRPr kumimoji="0" lang="en-US" sz="2800" b="0" u="none" strike="noStrike" cap="none" normalizeH="0" baseline="0" dirty="0">
              <a:ln>
                <a:noFill/>
              </a:ln>
              <a:solidFill>
                <a:srgbClr val="000000"/>
              </a:solidFill>
              <a:effectLst/>
              <a:latin typeface="+mj-lt"/>
            </a:endParaRPr>
          </a:p>
        </p:txBody>
      </p:sp>
      <p:cxnSp>
        <p:nvCxnSpPr>
          <p:cNvPr id="8" name="Straight Connector 7"/>
          <p:cNvCxnSpPr/>
          <p:nvPr/>
        </p:nvCxnSpPr>
        <p:spPr>
          <a:xfrm flipV="1">
            <a:off x="2826875" y="3797968"/>
            <a:ext cx="3672408" cy="1"/>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bwMode="auto">
          <a:xfrm>
            <a:off x="3131840" y="3933056"/>
            <a:ext cx="3024336" cy="546851"/>
          </a:xfrm>
          <a:prstGeom prst="roundRect">
            <a:avLst/>
          </a:prstGeom>
          <a:solidFill>
            <a:schemeClr val="accent4">
              <a:lumMod val="60000"/>
              <a:lumOff val="40000"/>
            </a:schemeClr>
          </a:solidFill>
          <a:ln w="381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latin typeface="+mj-lt"/>
              </a:rPr>
              <a:t>Virtual File System</a:t>
            </a:r>
            <a:endParaRPr kumimoji="0" lang="en-US" sz="2000" b="0" u="none" strike="noStrike" cap="none" normalizeH="0" baseline="0" dirty="0">
              <a:ln>
                <a:noFill/>
              </a:ln>
              <a:solidFill>
                <a:schemeClr val="tx1"/>
              </a:solidFill>
              <a:effectLst/>
              <a:latin typeface="+mj-lt"/>
            </a:endParaRPr>
          </a:p>
        </p:txBody>
      </p:sp>
      <p:sp>
        <p:nvSpPr>
          <p:cNvPr id="18" name="Rounded Rectangle 17"/>
          <p:cNvSpPr/>
          <p:nvPr/>
        </p:nvSpPr>
        <p:spPr>
          <a:xfrm>
            <a:off x="3707904" y="3238837"/>
            <a:ext cx="1872208" cy="376974"/>
          </a:xfrm>
          <a:prstGeom prst="roundRect">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write()</a:t>
            </a:r>
          </a:p>
        </p:txBody>
      </p:sp>
      <p:pic>
        <p:nvPicPr>
          <p:cNvPr id="34" name="Picture 33"/>
          <p:cNvPicPr>
            <a:picLocks noChangeAspect="1"/>
          </p:cNvPicPr>
          <p:nvPr/>
        </p:nvPicPr>
        <p:blipFill>
          <a:blip r:embed="rId4"/>
          <a:stretch>
            <a:fillRect/>
          </a:stretch>
        </p:blipFill>
        <p:spPr>
          <a:xfrm>
            <a:off x="4283968" y="5290266"/>
            <a:ext cx="768222" cy="659014"/>
          </a:xfrm>
          <a:prstGeom prst="rect">
            <a:avLst/>
          </a:prstGeom>
        </p:spPr>
      </p:pic>
      <p:sp>
        <p:nvSpPr>
          <p:cNvPr id="10" name="TextBox 9"/>
          <p:cNvSpPr txBox="1"/>
          <p:nvPr/>
        </p:nvSpPr>
        <p:spPr>
          <a:xfrm>
            <a:off x="7281336" y="4509120"/>
            <a:ext cx="891064" cy="523220"/>
          </a:xfrm>
          <a:prstGeom prst="rect">
            <a:avLst/>
          </a:prstGeom>
          <a:noFill/>
        </p:spPr>
        <p:txBody>
          <a:bodyPr wrap="none" rtlCol="0">
            <a:spAutoFit/>
          </a:bodyPr>
          <a:lstStyle/>
          <a:p>
            <a:r>
              <a:rPr lang="en-US" sz="2800" b="1" dirty="0">
                <a:solidFill>
                  <a:schemeClr val="accent1">
                    <a:lumMod val="50000"/>
                  </a:schemeClr>
                </a:solidFill>
              </a:rPr>
              <a:t>~5</a:t>
            </a:r>
            <a:r>
              <a:rPr lang="el-GR" sz="2800" b="1" dirty="0">
                <a:solidFill>
                  <a:schemeClr val="accent1">
                    <a:lumMod val="50000"/>
                  </a:schemeClr>
                </a:solidFill>
              </a:rPr>
              <a:t>μ</a:t>
            </a:r>
            <a:r>
              <a:rPr lang="en-US" sz="2800" b="1" dirty="0">
                <a:solidFill>
                  <a:schemeClr val="accent1">
                    <a:lumMod val="50000"/>
                  </a:schemeClr>
                </a:solidFill>
              </a:rPr>
              <a:t>s</a:t>
            </a:r>
          </a:p>
        </p:txBody>
      </p:sp>
      <p:sp>
        <p:nvSpPr>
          <p:cNvPr id="11" name="Right Brace 10"/>
          <p:cNvSpPr/>
          <p:nvPr/>
        </p:nvSpPr>
        <p:spPr>
          <a:xfrm>
            <a:off x="6757624" y="3645024"/>
            <a:ext cx="360040" cy="2088232"/>
          </a:xfrm>
          <a:prstGeom prst="rightBrac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ounded Rectangle 26"/>
          <p:cNvSpPr/>
          <p:nvPr/>
        </p:nvSpPr>
        <p:spPr bwMode="auto">
          <a:xfrm>
            <a:off x="3131840" y="4538333"/>
            <a:ext cx="3024336" cy="546851"/>
          </a:xfrm>
          <a:prstGeom prst="roundRect">
            <a:avLst/>
          </a:prstGeom>
          <a:solidFill>
            <a:schemeClr val="accent3">
              <a:lumMod val="60000"/>
              <a:lumOff val="40000"/>
            </a:schemeClr>
          </a:solidFill>
          <a:ln w="381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a:latin typeface="+mj-lt"/>
              </a:rPr>
              <a:t>SCM FS</a:t>
            </a:r>
            <a:endParaRPr kumimoji="0" lang="en-US" sz="2800" b="0" u="none" strike="noStrike" cap="none" normalizeH="0" baseline="0" dirty="0">
              <a:ln>
                <a:noFill/>
              </a:ln>
              <a:solidFill>
                <a:schemeClr val="tx1"/>
              </a:solidFill>
              <a:effectLst/>
              <a:latin typeface="+mj-lt"/>
            </a:endParaRPr>
          </a:p>
        </p:txBody>
      </p:sp>
      <p:cxnSp>
        <p:nvCxnSpPr>
          <p:cNvPr id="20" name="Straight Arrow Connector 19"/>
          <p:cNvCxnSpPr/>
          <p:nvPr/>
        </p:nvCxnSpPr>
        <p:spPr>
          <a:xfrm>
            <a:off x="4211960" y="3615811"/>
            <a:ext cx="0" cy="1829413"/>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5076056" y="3615812"/>
            <a:ext cx="0" cy="1757404"/>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206286022"/>
      </p:ext>
    </p:extLst>
  </p:cSld>
  <p:clrMapOvr>
    <a:masterClrMapping/>
  </p:clrMapOvr>
  <mc:AlternateContent xmlns:mc="http://schemas.openxmlformats.org/markup-compatibility/2006" xmlns:p14="http://schemas.microsoft.com/office/powerpoint/2010/main">
    <mc:Choice Requires="p14">
      <p:transition spd="slow" p14:dur="2000" advTm="49986"/>
    </mc:Choice>
    <mc:Fallback xmlns="">
      <p:transition xmlns:p14="http://schemas.microsoft.com/office/powerpoint/2010/main" spd="slow" advTm="499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0" grpId="0"/>
      <p:bldP spid="11"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Goals summary</a:t>
            </a:r>
          </a:p>
        </p:txBody>
      </p:sp>
      <p:sp>
        <p:nvSpPr>
          <p:cNvPr id="3" name="Content Placeholder 2"/>
          <p:cNvSpPr>
            <a:spLocks noGrp="1"/>
          </p:cNvSpPr>
          <p:nvPr>
            <p:ph idx="1"/>
          </p:nvPr>
        </p:nvSpPr>
        <p:spPr>
          <a:xfrm>
            <a:off x="457200" y="1600200"/>
            <a:ext cx="8291264" cy="4781128"/>
          </a:xfrm>
        </p:spPr>
        <p:txBody>
          <a:bodyPr>
            <a:normAutofit/>
          </a:bodyPr>
          <a:lstStyle/>
          <a:p>
            <a:pPr marL="514350" indent="-514350">
              <a:buFont typeface="+mj-lt"/>
              <a:buAutoNum type="arabicPeriod"/>
            </a:pPr>
            <a:r>
              <a:rPr lang="en-US" dirty="0"/>
              <a:t>Performance</a:t>
            </a:r>
          </a:p>
          <a:p>
            <a:pPr marL="514350" indent="-514350">
              <a:buFont typeface="+mj-lt"/>
              <a:buAutoNum type="arabicPeriod"/>
            </a:pPr>
            <a:r>
              <a:rPr lang="en-US" dirty="0"/>
              <a:t>Persistent naming</a:t>
            </a:r>
          </a:p>
          <a:p>
            <a:pPr marL="514350" indent="-514350">
              <a:buFont typeface="+mj-lt"/>
              <a:buAutoNum type="arabicPeriod"/>
            </a:pPr>
            <a:r>
              <a:rPr lang="en-US" dirty="0"/>
              <a:t>Crash consistency</a:t>
            </a:r>
          </a:p>
          <a:p>
            <a:pPr marL="514350" indent="-514350">
              <a:buFont typeface="+mj-lt"/>
              <a:buAutoNum type="arabicPeriod"/>
            </a:pPr>
            <a:r>
              <a:rPr lang="en-US" dirty="0"/>
              <a:t>Protected sharing</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ECFEB2-53B4-4D86-855E-C65AA1521B00}" type="slidenum">
              <a:rPr lang="en-US" smtClean="0"/>
              <a:pPr/>
              <a:t>11</a:t>
            </a:fld>
            <a:endParaRPr lang="en-US"/>
          </a:p>
        </p:txBody>
      </p:sp>
      <p:sp>
        <p:nvSpPr>
          <p:cNvPr id="5" name="Rounded Rectangle 4"/>
          <p:cNvSpPr/>
          <p:nvPr/>
        </p:nvSpPr>
        <p:spPr>
          <a:xfrm>
            <a:off x="467544" y="4293096"/>
            <a:ext cx="8208912" cy="1872208"/>
          </a:xfrm>
          <a:prstGeom prst="round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t>Key Mechanism</a:t>
            </a:r>
          </a:p>
          <a:p>
            <a:pPr algn="ctr"/>
            <a:endParaRPr lang="en-US" sz="2800" dirty="0"/>
          </a:p>
          <a:p>
            <a:pPr algn="ctr"/>
            <a:r>
              <a:rPr lang="en-US" sz="2800" b="1" u="sng" dirty="0"/>
              <a:t>Direct access</a:t>
            </a:r>
            <a:r>
              <a:rPr lang="en-US" sz="2800" dirty="0"/>
              <a:t> to storage  from user mode</a:t>
            </a:r>
          </a:p>
        </p:txBody>
      </p:sp>
      <p:sp>
        <p:nvSpPr>
          <p:cNvPr id="8" name="TextBox 7"/>
          <p:cNvSpPr txBox="1"/>
          <p:nvPr/>
        </p:nvSpPr>
        <p:spPr>
          <a:xfrm>
            <a:off x="5004048" y="2649106"/>
            <a:ext cx="3528392" cy="707886"/>
          </a:xfrm>
          <a:prstGeom prst="rect">
            <a:avLst/>
          </a:prstGeom>
          <a:noFill/>
        </p:spPr>
        <p:txBody>
          <a:bodyPr wrap="square" rtlCol="0">
            <a:spAutoFit/>
          </a:bodyPr>
          <a:lstStyle/>
          <a:p>
            <a:pPr algn="ctr"/>
            <a:r>
              <a:rPr lang="en-US" sz="4000" dirty="0">
                <a:solidFill>
                  <a:srgbClr val="0000FF"/>
                </a:solidFill>
              </a:rPr>
              <a:t>Want flexibility</a:t>
            </a:r>
          </a:p>
        </p:txBody>
      </p:sp>
      <p:sp>
        <p:nvSpPr>
          <p:cNvPr id="9" name="Right Brace 8"/>
          <p:cNvSpPr/>
          <p:nvPr/>
        </p:nvSpPr>
        <p:spPr>
          <a:xfrm>
            <a:off x="5004048" y="2359248"/>
            <a:ext cx="288032" cy="1584176"/>
          </a:xfrm>
          <a:prstGeom prst="rightBrace">
            <a:avLst/>
          </a:prstGeom>
          <a:ln w="3810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88705528"/>
      </p:ext>
    </p:extLst>
  </p:cSld>
  <p:clrMapOvr>
    <a:masterClrMapping/>
  </p:clrMapOvr>
  <mc:AlternateContent xmlns:mc="http://schemas.openxmlformats.org/markup-compatibility/2006" xmlns:p14="http://schemas.microsoft.com/office/powerpoint/2010/main">
    <mc:Choice Requires="p14">
      <p:transition spd="slow" p14:dur="2000" advTm="40438"/>
    </mc:Choice>
    <mc:Fallback xmlns="">
      <p:transition xmlns:p14="http://schemas.microsoft.com/office/powerpoint/2010/main" spd="slow" advTm="404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88F675-B16F-0C4C-A463-AABB03BA102F}"/>
              </a:ext>
            </a:extLst>
          </p:cNvPr>
          <p:cNvSpPr>
            <a:spLocks noGrp="1"/>
          </p:cNvSpPr>
          <p:nvPr>
            <p:ph type="ftr" sz="quarter" idx="11"/>
          </p:nvPr>
        </p:nvSpPr>
        <p:spPr/>
        <p:txBody>
          <a:bodyPr/>
          <a:lstStyle/>
          <a:p>
            <a:fld id="{6215C00B-9DEC-4460-A93B-7EBC7AA8CA1F}" type="slidenum">
              <a:rPr lang="en-US" smtClean="0"/>
              <a:pPr/>
              <a:t>12</a:t>
            </a:fld>
            <a:endParaRPr lang="en-US" dirty="0"/>
          </a:p>
        </p:txBody>
      </p:sp>
      <p:pic>
        <p:nvPicPr>
          <p:cNvPr id="6" name="Picture 5" descr="Table&#10;&#10;Description automatically generated">
            <a:extLst>
              <a:ext uri="{FF2B5EF4-FFF2-40B4-BE49-F238E27FC236}">
                <a16:creationId xmlns:a16="http://schemas.microsoft.com/office/drawing/2014/main" id="{2F4556DD-549D-8149-93AD-EC13AC47E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398660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FBAD-2B09-E542-8D4C-EA4D319A703F}"/>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10F4900A-B758-4545-9848-579A34706089}"/>
              </a:ext>
            </a:extLst>
          </p:cNvPr>
          <p:cNvSpPr>
            <a:spLocks noGrp="1"/>
          </p:cNvSpPr>
          <p:nvPr>
            <p:ph idx="1"/>
          </p:nvPr>
        </p:nvSpPr>
        <p:spPr/>
        <p:txBody>
          <a:bodyPr/>
          <a:lstStyle/>
          <a:p>
            <a:r>
              <a:rPr lang="en-US" dirty="0"/>
              <a:t>Applications?</a:t>
            </a:r>
          </a:p>
          <a:p>
            <a:r>
              <a:rPr lang="en-US" dirty="0"/>
              <a:t>Issues?</a:t>
            </a:r>
          </a:p>
          <a:p>
            <a:r>
              <a:rPr lang="en-US" dirty="0"/>
              <a:t>Model?</a:t>
            </a:r>
          </a:p>
          <a:p>
            <a:endParaRPr lang="en-US" dirty="0"/>
          </a:p>
        </p:txBody>
      </p:sp>
    </p:spTree>
    <p:extLst>
      <p:ext uri="{BB962C8B-B14F-4D97-AF65-F5344CB8AC3E}">
        <p14:creationId xmlns:p14="http://schemas.microsoft.com/office/powerpoint/2010/main" val="4080649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10600" cy="685800"/>
          </a:xfrm>
        </p:spPr>
        <p:txBody>
          <a:bodyPr rIns="0"/>
          <a:lstStyle/>
          <a:p>
            <a:r>
              <a:rPr lang="en-US" dirty="0"/>
              <a:t>Application Trends: </a:t>
            </a:r>
            <a:r>
              <a:rPr lang="en-US" sz="3000" dirty="0"/>
              <a:t>Low-latency storage</a:t>
            </a:r>
          </a:p>
        </p:txBody>
      </p:sp>
      <p:sp>
        <p:nvSpPr>
          <p:cNvPr id="3" name="Content Placeholder 2"/>
          <p:cNvSpPr>
            <a:spLocks noGrp="1"/>
          </p:cNvSpPr>
          <p:nvPr>
            <p:ph idx="1"/>
          </p:nvPr>
        </p:nvSpPr>
        <p:spPr>
          <a:xfrm>
            <a:off x="152400" y="1066800"/>
            <a:ext cx="8839200" cy="5410200"/>
          </a:xfrm>
        </p:spPr>
        <p:txBody>
          <a:bodyPr/>
          <a:lstStyle/>
          <a:p>
            <a:r>
              <a:rPr lang="en-US" dirty="0">
                <a:cs typeface="Calibri" pitchFamily="34" charset="0"/>
              </a:rPr>
              <a:t>Web applications</a:t>
            </a:r>
          </a:p>
          <a:p>
            <a:pPr lvl="1"/>
            <a:r>
              <a:rPr lang="en-US" dirty="0">
                <a:cs typeface="Calibri" pitchFamily="34" charset="0"/>
              </a:rPr>
              <a:t>Amazon</a:t>
            </a:r>
          </a:p>
          <a:p>
            <a:pPr lvl="1"/>
            <a:r>
              <a:rPr lang="en-US" dirty="0" err="1">
                <a:cs typeface="Calibri" pitchFamily="34" charset="0"/>
              </a:rPr>
              <a:t>Facebook</a:t>
            </a:r>
            <a:endParaRPr lang="en-US" dirty="0">
              <a:cs typeface="Calibri" pitchFamily="34" charset="0"/>
            </a:endParaRPr>
          </a:p>
          <a:p>
            <a:pPr lvl="1"/>
            <a:endParaRPr lang="en-US" dirty="0">
              <a:cs typeface="Calibri" pitchFamily="34" charset="0"/>
            </a:endParaRPr>
          </a:p>
          <a:p>
            <a:r>
              <a:rPr lang="en-US" dirty="0">
                <a:cs typeface="Calibri" pitchFamily="34" charset="0"/>
              </a:rPr>
              <a:t>Desktop applications</a:t>
            </a:r>
          </a:p>
          <a:p>
            <a:pPr lvl="1"/>
            <a:r>
              <a:rPr lang="en-US" dirty="0">
                <a:cs typeface="Calibri" pitchFamily="34" charset="0"/>
              </a:rPr>
              <a:t>Firefox (frequent </a:t>
            </a:r>
            <a:r>
              <a:rPr lang="en-US" dirty="0" err="1">
                <a:cs typeface="Calibri" pitchFamily="34" charset="0"/>
              </a:rPr>
              <a:t>fsyncs</a:t>
            </a:r>
            <a:r>
              <a:rPr lang="en-US" dirty="0">
                <a:cs typeface="Calibri" pitchFamily="34" charset="0"/>
              </a:rPr>
              <a:t>)</a:t>
            </a:r>
          </a:p>
          <a:p>
            <a:pPr lvl="1"/>
            <a:endParaRPr lang="en-US" dirty="0">
              <a:cs typeface="Calibri" pitchFamily="34" charset="0"/>
            </a:endParaRPr>
          </a:p>
          <a:p>
            <a:r>
              <a:rPr lang="en-US" dirty="0">
                <a:cs typeface="Calibri" pitchFamily="34" charset="0"/>
              </a:rPr>
              <a:t>Other</a:t>
            </a:r>
          </a:p>
          <a:p>
            <a:pPr lvl="1"/>
            <a:r>
              <a:rPr lang="en-US" dirty="0">
                <a:cs typeface="Calibri" pitchFamily="34" charset="0"/>
              </a:rPr>
              <a:t>Distributed agreement protocols</a:t>
            </a:r>
          </a:p>
          <a:p>
            <a:pPr lvl="1"/>
            <a:r>
              <a:rPr lang="en-US" dirty="0">
                <a:cs typeface="Calibri" pitchFamily="34" charset="0"/>
              </a:rPr>
              <a:t>High-frequency trading</a:t>
            </a:r>
          </a:p>
          <a:p>
            <a:endParaRPr lang="en-US" dirty="0">
              <a:cs typeface="Calibri" pitchFamily="34" charset="0"/>
            </a:endParaRPr>
          </a:p>
        </p:txBody>
      </p:sp>
      <p:sp>
        <p:nvSpPr>
          <p:cNvPr id="4" name="Footer Placeholder 3"/>
          <p:cNvSpPr>
            <a:spLocks noGrp="1"/>
          </p:cNvSpPr>
          <p:nvPr>
            <p:ph type="ftr" sz="quarter" idx="10"/>
          </p:nvPr>
        </p:nvSpPr>
        <p:spPr>
          <a:xfrm>
            <a:off x="3124200" y="6553200"/>
            <a:ext cx="2895600" cy="304800"/>
          </a:xfrm>
        </p:spPr>
        <p:txBody>
          <a:bodyPr/>
          <a:lstStyle/>
          <a:p>
            <a:fld id="{6215C00B-9DEC-4460-A93B-7EBC7AA8CA1F}" type="slidenum">
              <a:rPr lang="en-US" smtClean="0"/>
              <a:pPr/>
              <a:t>14</a:t>
            </a:fld>
            <a:endParaRPr 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Idea 1: File System</a:t>
            </a:r>
          </a:p>
          <a:p>
            <a:pPr lvl="1"/>
            <a:r>
              <a:rPr lang="en-US" dirty="0"/>
              <a:t>Layering overheads</a:t>
            </a:r>
          </a:p>
          <a:p>
            <a:r>
              <a:rPr lang="en-US" dirty="0"/>
              <a:t>Idea 2: Persistent Object Stores</a:t>
            </a:r>
          </a:p>
          <a:p>
            <a:pPr lvl="1"/>
            <a:r>
              <a:rPr lang="en-US" dirty="0"/>
              <a:t>Single data-storage model</a:t>
            </a:r>
          </a:p>
          <a:p>
            <a:pPr lvl="1"/>
            <a:endParaRPr lang="en-US" dirty="0"/>
          </a:p>
          <a:p>
            <a:r>
              <a:rPr lang="en-US" dirty="0"/>
              <a:t>Our idea: </a:t>
            </a:r>
            <a:r>
              <a:rPr lang="en-US" dirty="0">
                <a:solidFill>
                  <a:srgbClr val="FF0000"/>
                </a:solidFill>
              </a:rPr>
              <a:t>Persistent Memory</a:t>
            </a:r>
          </a:p>
          <a:p>
            <a:pPr lvl="1">
              <a:buNone/>
            </a:pPr>
            <a:r>
              <a:rPr lang="en-US" dirty="0"/>
              <a:t>+Flexible and fine-grain</a:t>
            </a:r>
          </a:p>
          <a:p>
            <a:pPr lvl="1">
              <a:buNone/>
            </a:pPr>
            <a:r>
              <a:rPr lang="en-US" dirty="0"/>
              <a:t>+Low-latency</a:t>
            </a:r>
          </a:p>
        </p:txBody>
      </p:sp>
      <p:sp>
        <p:nvSpPr>
          <p:cNvPr id="2" name="Title 1"/>
          <p:cNvSpPr>
            <a:spLocks noGrp="1"/>
          </p:cNvSpPr>
          <p:nvPr>
            <p:ph type="title"/>
          </p:nvPr>
        </p:nvSpPr>
        <p:spPr/>
        <p:txBody>
          <a:bodyPr/>
          <a:lstStyle/>
          <a:p>
            <a:r>
              <a:rPr lang="en-US" dirty="0"/>
              <a:t>GOAL: Flexible Low-latency Storage</a:t>
            </a:r>
          </a:p>
        </p:txBody>
      </p:sp>
      <p:sp>
        <p:nvSpPr>
          <p:cNvPr id="4" name="Footer Placeholder 3"/>
          <p:cNvSpPr>
            <a:spLocks noGrp="1"/>
          </p:cNvSpPr>
          <p:nvPr>
            <p:ph type="ftr" sz="quarter" idx="10"/>
          </p:nvPr>
        </p:nvSpPr>
        <p:spPr/>
        <p:txBody>
          <a:bodyPr/>
          <a:lstStyle/>
          <a:p>
            <a:fld id="{6215C00B-9DEC-4460-A93B-7EBC7AA8CA1F}" type="slidenum">
              <a:rPr lang="en-US" smtClean="0"/>
              <a:pPr/>
              <a:t>15</a:t>
            </a:fld>
            <a:endParaRPr lang="en-US" dirty="0"/>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5"/>
          <p:cNvPicPr>
            <a:picLocks noChangeAspect="1" noChangeArrowheads="1"/>
          </p:cNvPicPr>
          <p:nvPr/>
        </p:nvPicPr>
        <p:blipFill>
          <a:blip r:embed="rId4" cstate="print"/>
          <a:srcRect/>
          <a:stretch>
            <a:fillRect/>
          </a:stretch>
        </p:blipFill>
        <p:spPr bwMode="auto">
          <a:xfrm>
            <a:off x="3543300" y="1343025"/>
            <a:ext cx="2057400" cy="1781175"/>
          </a:xfrm>
          <a:prstGeom prst="rect">
            <a:avLst/>
          </a:prstGeom>
          <a:noFill/>
          <a:ln w="9525">
            <a:noFill/>
            <a:miter lim="800000"/>
            <a:headEnd/>
            <a:tailEnd/>
          </a:ln>
        </p:spPr>
      </p:pic>
      <p:sp>
        <p:nvSpPr>
          <p:cNvPr id="92" name="Rectangle 91"/>
          <p:cNvSpPr/>
          <p:nvPr/>
        </p:nvSpPr>
        <p:spPr bwMode="auto">
          <a:xfrm>
            <a:off x="3665560" y="3352800"/>
            <a:ext cx="1828800" cy="1143000"/>
          </a:xfrm>
          <a:prstGeom prst="rect">
            <a:avLst/>
          </a:prstGeom>
          <a:solidFill>
            <a:schemeClr val="tx1"/>
          </a:solidFill>
          <a:ln w="38100" cap="flat" cmpd="sng" algn="ctr">
            <a:solidFill>
              <a:schemeClr val="tx1"/>
            </a:solidFill>
            <a:prstDash val="solid"/>
            <a:round/>
            <a:headEnd type="none" w="med" len="med"/>
            <a:tailEnd type="none" w="med" len="med"/>
          </a:ln>
          <a:effectLst>
            <a:outerShdw blurRad="50800" dist="38100" dir="2700000" sx="102000" sy="102000" algn="tl" rotWithShape="0">
              <a:prstClr val="black">
                <a:alpha val="43000"/>
              </a:prstClr>
            </a:outerShdw>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rPr>
              <a:t>Memory Controller</a:t>
            </a:r>
            <a:endParaRPr kumimoji="0" lang="en-US" sz="2400" b="0" i="0" u="none" strike="noStrike" cap="none" normalizeH="0" baseline="0" dirty="0">
              <a:ln>
                <a:noFill/>
              </a:ln>
              <a:solidFill>
                <a:schemeClr val="bg1"/>
              </a:solidFill>
              <a:effectLst/>
              <a:latin typeface="Verdana" pitchFamily="34" charset="0"/>
            </a:endParaRPr>
          </a:p>
        </p:txBody>
      </p:sp>
      <p:sp>
        <p:nvSpPr>
          <p:cNvPr id="2" name="Title 1"/>
          <p:cNvSpPr>
            <a:spLocks noGrp="1"/>
          </p:cNvSpPr>
          <p:nvPr>
            <p:ph type="title"/>
          </p:nvPr>
        </p:nvSpPr>
        <p:spPr/>
        <p:txBody>
          <a:bodyPr/>
          <a:lstStyle/>
          <a:p>
            <a:r>
              <a:rPr lang="en-US"/>
              <a:t>Persistent Memory</a:t>
            </a:r>
            <a:endParaRPr lang="en-US" dirty="0"/>
          </a:p>
        </p:txBody>
      </p:sp>
      <p:sp>
        <p:nvSpPr>
          <p:cNvPr id="4" name="Footer Placeholder 3"/>
          <p:cNvSpPr>
            <a:spLocks noGrp="1"/>
          </p:cNvSpPr>
          <p:nvPr>
            <p:ph type="ftr" sz="quarter" idx="10"/>
          </p:nvPr>
        </p:nvSpPr>
        <p:spPr/>
        <p:txBody>
          <a:bodyPr/>
          <a:lstStyle/>
          <a:p>
            <a:fld id="{6215C00B-9DEC-4460-A93B-7EBC7AA8CA1F}" type="slidenum">
              <a:rPr lang="en-US" smtClean="0"/>
              <a:pPr/>
              <a:t>16</a:t>
            </a:fld>
            <a:endParaRPr lang="en-US" dirty="0"/>
          </a:p>
        </p:txBody>
      </p:sp>
      <p:sp>
        <p:nvSpPr>
          <p:cNvPr id="5" name="Rectangle 4"/>
          <p:cNvSpPr/>
          <p:nvPr/>
        </p:nvSpPr>
        <p:spPr bwMode="auto">
          <a:xfrm>
            <a:off x="228600" y="1371600"/>
            <a:ext cx="8610600" cy="2438400"/>
          </a:xfrm>
          <a:prstGeom prst="rect">
            <a:avLst/>
          </a:prstGeom>
          <a:noFill/>
          <a:ln w="381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 name="Rectangle 5"/>
          <p:cNvSpPr/>
          <p:nvPr/>
        </p:nvSpPr>
        <p:spPr bwMode="auto">
          <a:xfrm>
            <a:off x="457200" y="1600200"/>
            <a:ext cx="1828800" cy="1981200"/>
          </a:xfrm>
          <a:prstGeom prst="rect">
            <a:avLst/>
          </a:prstGeom>
          <a:solidFill>
            <a:srgbClr val="92D050"/>
          </a:solidFill>
          <a:ln w="3810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Rectangle 6"/>
          <p:cNvSpPr/>
          <p:nvPr/>
        </p:nvSpPr>
        <p:spPr bwMode="auto">
          <a:xfrm>
            <a:off x="2438400" y="1600200"/>
            <a:ext cx="3352800" cy="1981200"/>
          </a:xfrm>
          <a:prstGeom prst="rect">
            <a:avLst/>
          </a:prstGeom>
          <a:solidFill>
            <a:srgbClr val="FFFF99"/>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Rectangle 8"/>
          <p:cNvSpPr/>
          <p:nvPr/>
        </p:nvSpPr>
        <p:spPr bwMode="auto">
          <a:xfrm>
            <a:off x="5943600" y="1600200"/>
            <a:ext cx="1143000" cy="1981200"/>
          </a:xfrm>
          <a:prstGeom prst="rect">
            <a:avLst/>
          </a:prstGeom>
          <a:solidFill>
            <a:srgbClr val="92D050"/>
          </a:solidFill>
          <a:ln w="3810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 name="Rectangle 11"/>
          <p:cNvSpPr/>
          <p:nvPr/>
        </p:nvSpPr>
        <p:spPr bwMode="auto">
          <a:xfrm>
            <a:off x="7239000" y="1600200"/>
            <a:ext cx="1371600" cy="1981200"/>
          </a:xfrm>
          <a:prstGeom prst="rect">
            <a:avLst/>
          </a:prstGeom>
          <a:solidFill>
            <a:srgbClr val="FFFF99"/>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3" name="Group 104"/>
          <p:cNvGrpSpPr/>
          <p:nvPr/>
        </p:nvGrpSpPr>
        <p:grpSpPr>
          <a:xfrm>
            <a:off x="2667000" y="1752600"/>
            <a:ext cx="2590800" cy="1524000"/>
            <a:chOff x="2590800" y="1752600"/>
            <a:chExt cx="2590800" cy="1524000"/>
          </a:xfrm>
          <a:solidFill>
            <a:schemeClr val="bg1"/>
          </a:solidFill>
        </p:grpSpPr>
        <p:sp>
          <p:nvSpPr>
            <p:cNvPr id="13" name="Rectangle 12"/>
            <p:cNvSpPr/>
            <p:nvPr/>
          </p:nvSpPr>
          <p:spPr bwMode="auto">
            <a:xfrm>
              <a:off x="25908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 name="Rectangle 13"/>
            <p:cNvSpPr/>
            <p:nvPr/>
          </p:nvSpPr>
          <p:spPr bwMode="auto">
            <a:xfrm>
              <a:off x="27432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5" name="Rectangle 14"/>
            <p:cNvSpPr/>
            <p:nvPr/>
          </p:nvSpPr>
          <p:spPr bwMode="auto">
            <a:xfrm>
              <a:off x="28956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6" name="Rectangle 15"/>
            <p:cNvSpPr/>
            <p:nvPr/>
          </p:nvSpPr>
          <p:spPr bwMode="auto">
            <a:xfrm>
              <a:off x="30480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7" name="Rectangle 16"/>
            <p:cNvSpPr/>
            <p:nvPr/>
          </p:nvSpPr>
          <p:spPr bwMode="auto">
            <a:xfrm>
              <a:off x="32004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8" name="Rectangle 17"/>
            <p:cNvSpPr/>
            <p:nvPr/>
          </p:nvSpPr>
          <p:spPr bwMode="auto">
            <a:xfrm>
              <a:off x="33528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9" name="Rectangle 18"/>
            <p:cNvSpPr/>
            <p:nvPr/>
          </p:nvSpPr>
          <p:spPr bwMode="auto">
            <a:xfrm>
              <a:off x="35052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0" name="Rectangle 19"/>
            <p:cNvSpPr/>
            <p:nvPr/>
          </p:nvSpPr>
          <p:spPr bwMode="auto">
            <a:xfrm>
              <a:off x="36576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2" name="Oval 21"/>
            <p:cNvSpPr/>
            <p:nvPr/>
          </p:nvSpPr>
          <p:spPr bwMode="auto">
            <a:xfrm>
              <a:off x="2895600" y="24384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3" name="Oval 22"/>
            <p:cNvSpPr/>
            <p:nvPr/>
          </p:nvSpPr>
          <p:spPr bwMode="auto">
            <a:xfrm>
              <a:off x="2590800" y="29718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4" name="Oval 23"/>
            <p:cNvSpPr/>
            <p:nvPr/>
          </p:nvSpPr>
          <p:spPr bwMode="auto">
            <a:xfrm>
              <a:off x="3200400" y="29718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5" name="Oval 24"/>
            <p:cNvSpPr/>
            <p:nvPr/>
          </p:nvSpPr>
          <p:spPr bwMode="auto">
            <a:xfrm>
              <a:off x="3657600" y="24384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6" name="Oval 25"/>
            <p:cNvSpPr/>
            <p:nvPr/>
          </p:nvSpPr>
          <p:spPr bwMode="auto">
            <a:xfrm>
              <a:off x="4267200" y="22098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7" name="Oval 26"/>
            <p:cNvSpPr/>
            <p:nvPr/>
          </p:nvSpPr>
          <p:spPr bwMode="auto">
            <a:xfrm>
              <a:off x="4267200" y="28194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8" name="Oval 27"/>
            <p:cNvSpPr/>
            <p:nvPr/>
          </p:nvSpPr>
          <p:spPr bwMode="auto">
            <a:xfrm>
              <a:off x="4876800" y="25908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30" name="Straight Arrow Connector 29"/>
            <p:cNvCxnSpPr>
              <a:stCxn id="14" idx="2"/>
              <a:endCxn id="22" idx="0"/>
            </p:cNvCxnSpPr>
            <p:nvPr/>
          </p:nvCxnSpPr>
          <p:spPr bwMode="auto">
            <a:xfrm rot="16200000" flipH="1">
              <a:off x="2781300" y="2171700"/>
              <a:ext cx="304800" cy="228600"/>
            </a:xfrm>
            <a:prstGeom prst="straightConnector1">
              <a:avLst/>
            </a:prstGeom>
            <a:grpFill/>
            <a:ln w="38100" cap="flat" cmpd="sng" algn="ctr">
              <a:solidFill>
                <a:schemeClr val="tx1"/>
              </a:solidFill>
              <a:prstDash val="solid"/>
              <a:round/>
              <a:headEnd type="none" w="med" len="med"/>
              <a:tailEnd type="arrow"/>
            </a:ln>
            <a:effectLst/>
          </p:spPr>
        </p:cxnSp>
        <p:cxnSp>
          <p:nvCxnSpPr>
            <p:cNvPr id="32" name="Straight Arrow Connector 31"/>
            <p:cNvCxnSpPr>
              <a:stCxn id="22" idx="3"/>
              <a:endCxn id="23" idx="0"/>
            </p:cNvCxnSpPr>
            <p:nvPr/>
          </p:nvCxnSpPr>
          <p:spPr bwMode="auto">
            <a:xfrm rot="5400000">
              <a:off x="2705101" y="2736663"/>
              <a:ext cx="273237" cy="197037"/>
            </a:xfrm>
            <a:prstGeom prst="straightConnector1">
              <a:avLst/>
            </a:prstGeom>
            <a:grpFill/>
            <a:ln w="38100" cap="flat" cmpd="sng" algn="ctr">
              <a:solidFill>
                <a:schemeClr val="tx1"/>
              </a:solidFill>
              <a:prstDash val="solid"/>
              <a:round/>
              <a:headEnd type="none" w="med" len="med"/>
              <a:tailEnd type="arrow"/>
            </a:ln>
            <a:effectLst/>
          </p:spPr>
        </p:cxnSp>
        <p:cxnSp>
          <p:nvCxnSpPr>
            <p:cNvPr id="34" name="Straight Arrow Connector 33"/>
            <p:cNvCxnSpPr>
              <a:stCxn id="22" idx="5"/>
              <a:endCxn id="24" idx="0"/>
            </p:cNvCxnSpPr>
            <p:nvPr/>
          </p:nvCxnSpPr>
          <p:spPr bwMode="auto">
            <a:xfrm rot="16200000" flipH="1">
              <a:off x="3117663" y="2736662"/>
              <a:ext cx="273237" cy="197037"/>
            </a:xfrm>
            <a:prstGeom prst="straightConnector1">
              <a:avLst/>
            </a:prstGeom>
            <a:grpFill/>
            <a:ln w="38100" cap="flat" cmpd="sng" algn="ctr">
              <a:solidFill>
                <a:schemeClr val="tx1"/>
              </a:solidFill>
              <a:prstDash val="solid"/>
              <a:round/>
              <a:headEnd type="none" w="med" len="med"/>
              <a:tailEnd type="arrow"/>
            </a:ln>
            <a:effectLst/>
          </p:spPr>
        </p:cxnSp>
        <p:cxnSp>
          <p:nvCxnSpPr>
            <p:cNvPr id="36" name="Straight Arrow Connector 35"/>
            <p:cNvCxnSpPr>
              <a:stCxn id="18" idx="2"/>
              <a:endCxn id="25" idx="0"/>
            </p:cNvCxnSpPr>
            <p:nvPr/>
          </p:nvCxnSpPr>
          <p:spPr bwMode="auto">
            <a:xfrm rot="16200000" flipH="1">
              <a:off x="3467100" y="2095500"/>
              <a:ext cx="304800" cy="381000"/>
            </a:xfrm>
            <a:prstGeom prst="straightConnector1">
              <a:avLst/>
            </a:prstGeom>
            <a:grpFill/>
            <a:ln w="38100" cap="flat" cmpd="sng" algn="ctr">
              <a:solidFill>
                <a:schemeClr val="tx1"/>
              </a:solidFill>
              <a:prstDash val="solid"/>
              <a:round/>
              <a:headEnd type="none" w="med" len="med"/>
              <a:tailEnd type="arrow"/>
            </a:ln>
            <a:effectLst/>
          </p:spPr>
        </p:cxnSp>
        <p:cxnSp>
          <p:nvCxnSpPr>
            <p:cNvPr id="38" name="Straight Arrow Connector 37"/>
            <p:cNvCxnSpPr>
              <a:stCxn id="25" idx="7"/>
              <a:endCxn id="26" idx="2"/>
            </p:cNvCxnSpPr>
            <p:nvPr/>
          </p:nvCxnSpPr>
          <p:spPr bwMode="auto">
            <a:xfrm rot="5400000" flipH="1" flipV="1">
              <a:off x="4032063" y="2247901"/>
              <a:ext cx="120837" cy="349437"/>
            </a:xfrm>
            <a:prstGeom prst="straightConnector1">
              <a:avLst/>
            </a:prstGeom>
            <a:grpFill/>
            <a:ln w="38100" cap="flat" cmpd="sng" algn="ctr">
              <a:solidFill>
                <a:schemeClr val="tx1"/>
              </a:solidFill>
              <a:prstDash val="solid"/>
              <a:round/>
              <a:headEnd type="none" w="med" len="med"/>
              <a:tailEnd type="arrow"/>
            </a:ln>
            <a:effectLst/>
          </p:spPr>
        </p:cxnSp>
        <p:cxnSp>
          <p:nvCxnSpPr>
            <p:cNvPr id="40" name="Straight Arrow Connector 39"/>
            <p:cNvCxnSpPr>
              <a:stCxn id="25" idx="5"/>
              <a:endCxn id="27" idx="2"/>
            </p:cNvCxnSpPr>
            <p:nvPr/>
          </p:nvCxnSpPr>
          <p:spPr bwMode="auto">
            <a:xfrm rot="16200000" flipH="1">
              <a:off x="3955863" y="2660462"/>
              <a:ext cx="273237" cy="349437"/>
            </a:xfrm>
            <a:prstGeom prst="straightConnector1">
              <a:avLst/>
            </a:prstGeom>
            <a:grpFill/>
            <a:ln w="38100" cap="flat" cmpd="sng" algn="ctr">
              <a:solidFill>
                <a:schemeClr val="tx1"/>
              </a:solidFill>
              <a:prstDash val="solid"/>
              <a:round/>
              <a:headEnd type="none" w="med" len="med"/>
              <a:tailEnd type="arrow"/>
            </a:ln>
            <a:effectLst/>
          </p:spPr>
        </p:cxnSp>
        <p:cxnSp>
          <p:nvCxnSpPr>
            <p:cNvPr id="42" name="Straight Arrow Connector 41"/>
            <p:cNvCxnSpPr>
              <a:stCxn id="27" idx="6"/>
              <a:endCxn id="28" idx="3"/>
            </p:cNvCxnSpPr>
            <p:nvPr/>
          </p:nvCxnSpPr>
          <p:spPr bwMode="auto">
            <a:xfrm flipV="1">
              <a:off x="4572000" y="2850963"/>
              <a:ext cx="349437" cy="120837"/>
            </a:xfrm>
            <a:prstGeom prst="straightConnector1">
              <a:avLst/>
            </a:prstGeom>
            <a:grpFill/>
            <a:ln w="38100" cap="flat" cmpd="sng" algn="ctr">
              <a:solidFill>
                <a:schemeClr val="tx1"/>
              </a:solidFill>
              <a:prstDash val="solid"/>
              <a:round/>
              <a:headEnd type="none" w="med" len="med"/>
              <a:tailEnd type="arrow"/>
            </a:ln>
            <a:effectLst/>
          </p:spPr>
        </p:cxnSp>
      </p:grpSp>
      <p:grpSp>
        <p:nvGrpSpPr>
          <p:cNvPr id="8" name="Group 103"/>
          <p:cNvGrpSpPr/>
          <p:nvPr/>
        </p:nvGrpSpPr>
        <p:grpSpPr>
          <a:xfrm>
            <a:off x="609600" y="1752600"/>
            <a:ext cx="914400" cy="1524000"/>
            <a:chOff x="533400" y="1752600"/>
            <a:chExt cx="914400" cy="1524000"/>
          </a:xfrm>
          <a:solidFill>
            <a:schemeClr val="bg1"/>
          </a:solidFill>
        </p:grpSpPr>
        <p:sp>
          <p:nvSpPr>
            <p:cNvPr id="43" name="Rectangle 42"/>
            <p:cNvSpPr/>
            <p:nvPr/>
          </p:nvSpPr>
          <p:spPr bwMode="auto">
            <a:xfrm>
              <a:off x="5334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4" name="Rectangle 43"/>
            <p:cNvSpPr/>
            <p:nvPr/>
          </p:nvSpPr>
          <p:spPr bwMode="auto">
            <a:xfrm>
              <a:off x="6858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5" name="Rectangle 44"/>
            <p:cNvSpPr/>
            <p:nvPr/>
          </p:nvSpPr>
          <p:spPr bwMode="auto">
            <a:xfrm>
              <a:off x="8382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6" name="Rectangle 45"/>
            <p:cNvSpPr/>
            <p:nvPr/>
          </p:nvSpPr>
          <p:spPr bwMode="auto">
            <a:xfrm>
              <a:off x="9906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7" name="Rectangle 46"/>
            <p:cNvSpPr/>
            <p:nvPr/>
          </p:nvSpPr>
          <p:spPr bwMode="auto">
            <a:xfrm>
              <a:off x="11430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8" name="Rectangle 47"/>
            <p:cNvSpPr/>
            <p:nvPr/>
          </p:nvSpPr>
          <p:spPr bwMode="auto">
            <a:xfrm>
              <a:off x="1295400" y="1752600"/>
              <a:ext cx="152400" cy="3810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1" name="Oval 50"/>
            <p:cNvSpPr/>
            <p:nvPr/>
          </p:nvSpPr>
          <p:spPr bwMode="auto">
            <a:xfrm>
              <a:off x="838200" y="24384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2" name="Oval 51"/>
            <p:cNvSpPr/>
            <p:nvPr/>
          </p:nvSpPr>
          <p:spPr bwMode="auto">
            <a:xfrm>
              <a:off x="533400" y="29718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3" name="Oval 52"/>
            <p:cNvSpPr/>
            <p:nvPr/>
          </p:nvSpPr>
          <p:spPr bwMode="auto">
            <a:xfrm>
              <a:off x="1143000" y="2971800"/>
              <a:ext cx="304800" cy="304800"/>
            </a:xfrm>
            <a:prstGeom prst="ellipse">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55" name="Straight Arrow Connector 54"/>
            <p:cNvCxnSpPr>
              <a:stCxn id="44" idx="2"/>
              <a:endCxn id="51" idx="0"/>
            </p:cNvCxnSpPr>
            <p:nvPr/>
          </p:nvCxnSpPr>
          <p:spPr bwMode="auto">
            <a:xfrm rot="16200000" flipH="1">
              <a:off x="723900" y="2171700"/>
              <a:ext cx="304800" cy="228600"/>
            </a:xfrm>
            <a:prstGeom prst="straightConnector1">
              <a:avLst/>
            </a:prstGeom>
            <a:grpFill/>
            <a:ln w="38100" cap="flat" cmpd="sng" algn="ctr">
              <a:solidFill>
                <a:schemeClr val="tx1"/>
              </a:solidFill>
              <a:prstDash val="solid"/>
              <a:round/>
              <a:headEnd type="none" w="med" len="med"/>
              <a:tailEnd type="arrow"/>
            </a:ln>
            <a:effectLst/>
          </p:spPr>
        </p:cxnSp>
        <p:cxnSp>
          <p:nvCxnSpPr>
            <p:cNvPr id="56" name="Straight Arrow Connector 55"/>
            <p:cNvCxnSpPr>
              <a:stCxn id="51" idx="3"/>
              <a:endCxn id="52" idx="0"/>
            </p:cNvCxnSpPr>
            <p:nvPr/>
          </p:nvCxnSpPr>
          <p:spPr bwMode="auto">
            <a:xfrm rot="5400000">
              <a:off x="647701" y="2736663"/>
              <a:ext cx="273237" cy="197037"/>
            </a:xfrm>
            <a:prstGeom prst="straightConnector1">
              <a:avLst/>
            </a:prstGeom>
            <a:grpFill/>
            <a:ln w="38100" cap="flat" cmpd="sng" algn="ctr">
              <a:solidFill>
                <a:schemeClr val="tx1"/>
              </a:solidFill>
              <a:prstDash val="solid"/>
              <a:round/>
              <a:headEnd type="none" w="med" len="med"/>
              <a:tailEnd type="arrow"/>
            </a:ln>
            <a:effectLst/>
          </p:spPr>
        </p:cxnSp>
        <p:cxnSp>
          <p:nvCxnSpPr>
            <p:cNvPr id="57" name="Straight Arrow Connector 56"/>
            <p:cNvCxnSpPr>
              <a:stCxn id="51" idx="5"/>
              <a:endCxn id="53" idx="0"/>
            </p:cNvCxnSpPr>
            <p:nvPr/>
          </p:nvCxnSpPr>
          <p:spPr bwMode="auto">
            <a:xfrm rot="16200000" flipH="1">
              <a:off x="1060263" y="2736662"/>
              <a:ext cx="273237" cy="197037"/>
            </a:xfrm>
            <a:prstGeom prst="straightConnector1">
              <a:avLst/>
            </a:prstGeom>
            <a:grpFill/>
            <a:ln w="38100" cap="flat" cmpd="sng" algn="ctr">
              <a:solidFill>
                <a:schemeClr val="tx1"/>
              </a:solidFill>
              <a:prstDash val="solid"/>
              <a:round/>
              <a:headEnd type="none" w="med" len="med"/>
              <a:tailEnd type="arrow"/>
            </a:ln>
            <a:effectLst/>
          </p:spPr>
        </p:cxnSp>
      </p:grpSp>
      <p:sp>
        <p:nvSpPr>
          <p:cNvPr id="61" name="TextBox 60"/>
          <p:cNvSpPr txBox="1"/>
          <p:nvPr/>
        </p:nvSpPr>
        <p:spPr>
          <a:xfrm>
            <a:off x="1371600" y="6273225"/>
            <a:ext cx="1555234" cy="584775"/>
          </a:xfrm>
          <a:prstGeom prst="rect">
            <a:avLst/>
          </a:prstGeom>
          <a:noFill/>
        </p:spPr>
        <p:txBody>
          <a:bodyPr wrap="none" rtlCol="0">
            <a:spAutoFit/>
          </a:bodyPr>
          <a:lstStyle/>
          <a:p>
            <a:r>
              <a:rPr lang="en-US" sz="3200" b="1" dirty="0">
                <a:solidFill>
                  <a:srgbClr val="00B050"/>
                </a:solidFill>
              </a:rPr>
              <a:t>DRAM</a:t>
            </a:r>
          </a:p>
        </p:txBody>
      </p:sp>
      <p:sp>
        <p:nvSpPr>
          <p:cNvPr id="62" name="TextBox 61"/>
          <p:cNvSpPr txBox="1"/>
          <p:nvPr/>
        </p:nvSpPr>
        <p:spPr>
          <a:xfrm>
            <a:off x="6400800" y="6273225"/>
            <a:ext cx="1162498" cy="584775"/>
          </a:xfrm>
          <a:prstGeom prst="rect">
            <a:avLst/>
          </a:prstGeom>
          <a:noFill/>
        </p:spPr>
        <p:txBody>
          <a:bodyPr wrap="none" rtlCol="0">
            <a:spAutoFit/>
          </a:bodyPr>
          <a:lstStyle/>
          <a:p>
            <a:r>
              <a:rPr lang="en-US" sz="3200" b="1" dirty="0">
                <a:solidFill>
                  <a:srgbClr val="FFC000"/>
                </a:solidFill>
              </a:rPr>
              <a:t>SCM</a:t>
            </a:r>
          </a:p>
        </p:txBody>
      </p:sp>
      <p:cxnSp>
        <p:nvCxnSpPr>
          <p:cNvPr id="64" name="Straight Connector 63"/>
          <p:cNvCxnSpPr>
            <a:stCxn id="6" idx="2"/>
          </p:cNvCxnSpPr>
          <p:nvPr/>
        </p:nvCxnSpPr>
        <p:spPr bwMode="auto">
          <a:xfrm rot="16200000" flipH="1">
            <a:off x="876300" y="4076700"/>
            <a:ext cx="1676400" cy="685800"/>
          </a:xfrm>
          <a:prstGeom prst="line">
            <a:avLst/>
          </a:prstGeom>
          <a:solidFill>
            <a:schemeClr val="accent1"/>
          </a:solidFill>
          <a:ln w="19050" cap="flat" cmpd="sng" algn="ctr">
            <a:solidFill>
              <a:srgbClr val="00B050"/>
            </a:solidFill>
            <a:prstDash val="solid"/>
            <a:round/>
            <a:headEnd type="none" w="med" len="med"/>
            <a:tailEnd type="stealth" w="med" len="med"/>
          </a:ln>
          <a:effectLst/>
        </p:spPr>
      </p:cxnSp>
      <p:cxnSp>
        <p:nvCxnSpPr>
          <p:cNvPr id="70" name="Straight Connector 69"/>
          <p:cNvCxnSpPr>
            <a:stCxn id="9" idx="2"/>
          </p:cNvCxnSpPr>
          <p:nvPr/>
        </p:nvCxnSpPr>
        <p:spPr bwMode="auto">
          <a:xfrm rot="5400000">
            <a:off x="3638550" y="2381250"/>
            <a:ext cx="1676400" cy="4076700"/>
          </a:xfrm>
          <a:prstGeom prst="line">
            <a:avLst/>
          </a:prstGeom>
          <a:solidFill>
            <a:schemeClr val="accent1"/>
          </a:solidFill>
          <a:ln w="19050" cap="flat" cmpd="sng" algn="ctr">
            <a:solidFill>
              <a:srgbClr val="00B050"/>
            </a:solidFill>
            <a:prstDash val="solid"/>
            <a:round/>
            <a:headEnd type="none" w="med" len="med"/>
            <a:tailEnd type="stealth" w="med" len="med"/>
          </a:ln>
          <a:effectLst/>
        </p:spPr>
      </p:cxnSp>
      <p:cxnSp>
        <p:nvCxnSpPr>
          <p:cNvPr id="74" name="Straight Connector 73"/>
          <p:cNvCxnSpPr>
            <a:stCxn id="7" idx="2"/>
          </p:cNvCxnSpPr>
          <p:nvPr/>
        </p:nvCxnSpPr>
        <p:spPr bwMode="auto">
          <a:xfrm rot="16200000" flipH="1">
            <a:off x="4457700" y="3238500"/>
            <a:ext cx="1676400" cy="2362200"/>
          </a:xfrm>
          <a:prstGeom prst="line">
            <a:avLst/>
          </a:prstGeom>
          <a:solidFill>
            <a:schemeClr val="accent1"/>
          </a:solidFill>
          <a:ln w="19050" cap="flat" cmpd="sng" algn="ctr">
            <a:solidFill>
              <a:srgbClr val="FFC000"/>
            </a:solidFill>
            <a:prstDash val="solid"/>
            <a:round/>
            <a:headEnd type="none" w="med" len="med"/>
            <a:tailEnd type="stealth" w="med" len="med"/>
          </a:ln>
          <a:effectLst/>
        </p:spPr>
      </p:cxnSp>
      <p:cxnSp>
        <p:nvCxnSpPr>
          <p:cNvPr id="79" name="Straight Connector 78"/>
          <p:cNvCxnSpPr>
            <a:stCxn id="12" idx="2"/>
          </p:cNvCxnSpPr>
          <p:nvPr/>
        </p:nvCxnSpPr>
        <p:spPr bwMode="auto">
          <a:xfrm rot="5400000">
            <a:off x="6667500" y="4000500"/>
            <a:ext cx="1676400" cy="838200"/>
          </a:xfrm>
          <a:prstGeom prst="line">
            <a:avLst/>
          </a:prstGeom>
          <a:solidFill>
            <a:schemeClr val="accent1"/>
          </a:solidFill>
          <a:ln w="19050" cap="flat" cmpd="sng" algn="ctr">
            <a:solidFill>
              <a:srgbClr val="FFC000"/>
            </a:solidFill>
            <a:prstDash val="solid"/>
            <a:round/>
            <a:headEnd type="none" w="med" len="med"/>
            <a:tailEnd type="stealth" w="med" len="med"/>
          </a:ln>
          <a:effectLst/>
        </p:spPr>
      </p:cxnSp>
      <p:sp>
        <p:nvSpPr>
          <p:cNvPr id="121" name="TextBox 120"/>
          <p:cNvSpPr txBox="1"/>
          <p:nvPr/>
        </p:nvSpPr>
        <p:spPr>
          <a:xfrm>
            <a:off x="609600" y="4343400"/>
            <a:ext cx="6209520" cy="1200329"/>
          </a:xfrm>
          <a:prstGeom prst="rect">
            <a:avLst/>
          </a:prstGeom>
          <a:solidFill>
            <a:schemeClr val="bg1"/>
          </a:solidFill>
          <a:ln>
            <a:noFill/>
          </a:ln>
        </p:spPr>
        <p:txBody>
          <a:bodyPr wrap="none" rtlCol="0">
            <a:spAutoFit/>
          </a:bodyPr>
          <a:lstStyle/>
          <a:p>
            <a:r>
              <a:rPr lang="en-US" sz="3600" b="1" dirty="0">
                <a:solidFill>
                  <a:schemeClr val="tx2"/>
                </a:solidFill>
              </a:rPr>
              <a:t>Consistent Updates</a:t>
            </a:r>
            <a:r>
              <a:rPr lang="en-US" sz="3600" dirty="0">
                <a:solidFill>
                  <a:schemeClr val="tx2"/>
                </a:solidFill>
              </a:rPr>
              <a:t> </a:t>
            </a:r>
          </a:p>
          <a:p>
            <a:r>
              <a:rPr lang="en-US" sz="3600" dirty="0">
                <a:solidFill>
                  <a:schemeClr val="tx2"/>
                </a:solidFill>
              </a:rPr>
              <a:t>prevent inconsistent state</a:t>
            </a:r>
          </a:p>
        </p:txBody>
      </p:sp>
      <p:sp>
        <p:nvSpPr>
          <p:cNvPr id="65" name="TextBox 64"/>
          <p:cNvSpPr txBox="1"/>
          <p:nvPr/>
        </p:nvSpPr>
        <p:spPr>
          <a:xfrm>
            <a:off x="304800" y="914400"/>
            <a:ext cx="2452916" cy="461665"/>
          </a:xfrm>
          <a:prstGeom prst="rect">
            <a:avLst/>
          </a:prstGeom>
          <a:noFill/>
        </p:spPr>
        <p:txBody>
          <a:bodyPr wrap="none" rtlCol="0">
            <a:spAutoFit/>
          </a:bodyPr>
          <a:lstStyle/>
          <a:p>
            <a:r>
              <a:rPr lang="en-US" dirty="0"/>
              <a:t>Address Space</a:t>
            </a:r>
          </a:p>
        </p:txBody>
      </p:sp>
      <p:cxnSp>
        <p:nvCxnSpPr>
          <p:cNvPr id="120" name="Straight Arrow Connector 119"/>
          <p:cNvCxnSpPr/>
          <p:nvPr/>
        </p:nvCxnSpPr>
        <p:spPr bwMode="auto">
          <a:xfrm flipV="1">
            <a:off x="2286000" y="3200400"/>
            <a:ext cx="2209800" cy="1219200"/>
          </a:xfrm>
          <a:prstGeom prst="straightConnector1">
            <a:avLst/>
          </a:prstGeom>
          <a:solidFill>
            <a:schemeClr val="accent1"/>
          </a:solidFill>
          <a:ln w="38100" cap="flat" cmpd="sng" algn="ctr">
            <a:solidFill>
              <a:schemeClr val="tx2"/>
            </a:solidFill>
            <a:prstDash val="solid"/>
            <a:round/>
            <a:headEnd type="none" w="med" len="med"/>
            <a:tailEnd type="arrow"/>
          </a:ln>
          <a:effectLst/>
        </p:spPr>
      </p:cxnSp>
      <p:sp>
        <p:nvSpPr>
          <p:cNvPr id="87" name="TextBox 86"/>
          <p:cNvSpPr txBox="1"/>
          <p:nvPr/>
        </p:nvSpPr>
        <p:spPr>
          <a:xfrm>
            <a:off x="4805953" y="4495800"/>
            <a:ext cx="4338046" cy="1077218"/>
          </a:xfrm>
          <a:prstGeom prst="rect">
            <a:avLst/>
          </a:prstGeom>
          <a:solidFill>
            <a:schemeClr val="bg1"/>
          </a:solidFill>
          <a:ln>
            <a:noFill/>
          </a:ln>
        </p:spPr>
        <p:txBody>
          <a:bodyPr wrap="none" rtlCol="0">
            <a:spAutoFit/>
          </a:bodyPr>
          <a:lstStyle/>
          <a:p>
            <a:pPr algn="ctr"/>
            <a:r>
              <a:rPr lang="en-US" sz="3600" dirty="0">
                <a:solidFill>
                  <a:srgbClr val="FF0000"/>
                </a:solidFill>
              </a:rPr>
              <a:t>Inconsistent state</a:t>
            </a:r>
          </a:p>
          <a:p>
            <a:pPr algn="ctr"/>
            <a:r>
              <a:rPr lang="en-US" sz="2800" dirty="0">
                <a:solidFill>
                  <a:srgbClr val="FF0000"/>
                </a:solidFill>
              </a:rPr>
              <a:t>(missing pointer)</a:t>
            </a:r>
          </a:p>
        </p:txBody>
      </p:sp>
      <p:cxnSp>
        <p:nvCxnSpPr>
          <p:cNvPr id="88" name="Straight Arrow Connector 87"/>
          <p:cNvCxnSpPr>
            <a:stCxn id="87" idx="0"/>
          </p:cNvCxnSpPr>
          <p:nvPr/>
        </p:nvCxnSpPr>
        <p:spPr bwMode="auto">
          <a:xfrm rot="16200000" flipV="1">
            <a:off x="5544888" y="3065712"/>
            <a:ext cx="1219200" cy="1640976"/>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pic>
        <p:nvPicPr>
          <p:cNvPr id="1026" name="Picture 2"/>
          <p:cNvPicPr>
            <a:picLocks noChangeAspect="1" noChangeArrowheads="1"/>
          </p:cNvPicPr>
          <p:nvPr/>
        </p:nvPicPr>
        <p:blipFill>
          <a:blip r:embed="rId5" cstate="print"/>
          <a:srcRect/>
          <a:stretch>
            <a:fillRect/>
          </a:stretch>
        </p:blipFill>
        <p:spPr bwMode="auto">
          <a:xfrm>
            <a:off x="685800" y="5638800"/>
            <a:ext cx="3028950" cy="628650"/>
          </a:xfrm>
          <a:prstGeom prst="rect">
            <a:avLst/>
          </a:prstGeom>
          <a:noFill/>
          <a:ln w="9525">
            <a:noFill/>
            <a:miter lim="800000"/>
            <a:headEnd/>
            <a:tailEnd/>
          </a:ln>
        </p:spPr>
      </p:pic>
      <p:pic>
        <p:nvPicPr>
          <p:cNvPr id="11" name="Picture 4"/>
          <p:cNvPicPr>
            <a:picLocks noChangeAspect="1" noChangeArrowheads="1"/>
          </p:cNvPicPr>
          <p:nvPr/>
        </p:nvPicPr>
        <p:blipFill>
          <a:blip r:embed="rId6" cstate="print"/>
          <a:srcRect/>
          <a:stretch>
            <a:fillRect/>
          </a:stretch>
        </p:blipFill>
        <p:spPr bwMode="auto">
          <a:xfrm>
            <a:off x="5410200" y="5638800"/>
            <a:ext cx="3028950" cy="628650"/>
          </a:xfrm>
          <a:prstGeom prst="rect">
            <a:avLst/>
          </a:prstGeom>
          <a:noFill/>
          <a:ln w="9525">
            <a:noFill/>
            <a:miter lim="800000"/>
            <a:headEnd/>
            <a:tailEnd/>
          </a:ln>
        </p:spPr>
      </p:pic>
      <p:sp>
        <p:nvSpPr>
          <p:cNvPr id="97" name="Rectangle 96"/>
          <p:cNvSpPr/>
          <p:nvPr/>
        </p:nvSpPr>
        <p:spPr bwMode="auto">
          <a:xfrm>
            <a:off x="2286000" y="5196471"/>
            <a:ext cx="201304" cy="461665"/>
          </a:xfrm>
          <a:prstGeom prst="rect">
            <a:avLst/>
          </a:prstGeom>
          <a:solidFill>
            <a:schemeClr val="accent5">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8" name="Rectangle 97"/>
          <p:cNvSpPr/>
          <p:nvPr/>
        </p:nvSpPr>
        <p:spPr bwMode="auto">
          <a:xfrm>
            <a:off x="6580496" y="5204431"/>
            <a:ext cx="201304" cy="461665"/>
          </a:xfrm>
          <a:prstGeom prst="rect">
            <a:avLst/>
          </a:prstGeom>
          <a:solidFill>
            <a:schemeClr val="accent5">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9" name="Rectangle 98"/>
          <p:cNvSpPr/>
          <p:nvPr/>
        </p:nvSpPr>
        <p:spPr bwMode="auto">
          <a:xfrm>
            <a:off x="2286000" y="5007728"/>
            <a:ext cx="4495800" cy="201168"/>
          </a:xfrm>
          <a:prstGeom prst="rect">
            <a:avLst/>
          </a:prstGeom>
          <a:solidFill>
            <a:schemeClr val="accent5">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2" name="Rectangle 101"/>
          <p:cNvSpPr/>
          <p:nvPr/>
        </p:nvSpPr>
        <p:spPr bwMode="auto">
          <a:xfrm>
            <a:off x="4495800" y="4572000"/>
            <a:ext cx="201304" cy="461665"/>
          </a:xfrm>
          <a:prstGeom prst="rect">
            <a:avLst/>
          </a:prstGeom>
          <a:solidFill>
            <a:schemeClr val="accent5">
              <a:lumMod val="40000"/>
              <a:lumOff val="6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135" name="Group 134"/>
          <p:cNvGrpSpPr/>
          <p:nvPr/>
        </p:nvGrpSpPr>
        <p:grpSpPr>
          <a:xfrm>
            <a:off x="2485698" y="2209800"/>
            <a:ext cx="2286000" cy="914400"/>
            <a:chOff x="2485698" y="1981200"/>
            <a:chExt cx="2286000" cy="914400"/>
          </a:xfrm>
        </p:grpSpPr>
        <p:sp>
          <p:nvSpPr>
            <p:cNvPr id="81" name="Rectangle 80"/>
            <p:cNvSpPr/>
            <p:nvPr/>
          </p:nvSpPr>
          <p:spPr bwMode="auto">
            <a:xfrm>
              <a:off x="2714298" y="1981200"/>
              <a:ext cx="381000" cy="685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2" name="Rectangle 81"/>
            <p:cNvSpPr/>
            <p:nvPr/>
          </p:nvSpPr>
          <p:spPr bwMode="auto">
            <a:xfrm>
              <a:off x="3552498" y="1981200"/>
              <a:ext cx="381000" cy="685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91" name="Straight Arrow Connector 90"/>
            <p:cNvCxnSpPr/>
            <p:nvPr/>
          </p:nvCxnSpPr>
          <p:spPr bwMode="auto">
            <a:xfrm>
              <a:off x="3095298" y="2133600"/>
              <a:ext cx="4572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93" name="Straight Arrow Connector 92"/>
            <p:cNvCxnSpPr/>
            <p:nvPr/>
          </p:nvCxnSpPr>
          <p:spPr bwMode="auto">
            <a:xfrm rot="10800000">
              <a:off x="3095298" y="2513011"/>
              <a:ext cx="4572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00" name="Rectangle 99"/>
            <p:cNvSpPr/>
            <p:nvPr/>
          </p:nvSpPr>
          <p:spPr bwMode="auto">
            <a:xfrm>
              <a:off x="4390698" y="1981200"/>
              <a:ext cx="381000" cy="685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01" name="Straight Arrow Connector 100"/>
            <p:cNvCxnSpPr/>
            <p:nvPr/>
          </p:nvCxnSpPr>
          <p:spPr bwMode="auto">
            <a:xfrm>
              <a:off x="3933498" y="2133600"/>
              <a:ext cx="4572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103" name="Straight Arrow Connector 102"/>
            <p:cNvCxnSpPr/>
            <p:nvPr/>
          </p:nvCxnSpPr>
          <p:spPr bwMode="auto">
            <a:xfrm rot="10800000">
              <a:off x="3933498" y="2513011"/>
              <a:ext cx="4572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106" name="Elbow Connector 105"/>
            <p:cNvCxnSpPr/>
            <p:nvPr/>
          </p:nvCxnSpPr>
          <p:spPr bwMode="auto">
            <a:xfrm rot="5400000">
              <a:off x="2508032" y="2628900"/>
              <a:ext cx="304800" cy="76200"/>
            </a:xfrm>
            <a:prstGeom prst="bentConnector3">
              <a:avLst>
                <a:gd name="adj1" fmla="val 3448"/>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1" name="Straight Connector 110"/>
            <p:cNvCxnSpPr/>
            <p:nvPr/>
          </p:nvCxnSpPr>
          <p:spPr bwMode="auto">
            <a:xfrm>
              <a:off x="2485698" y="2835166"/>
              <a:ext cx="2286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4" name="Straight Connector 113"/>
            <p:cNvCxnSpPr/>
            <p:nvPr/>
          </p:nvCxnSpPr>
          <p:spPr bwMode="auto">
            <a:xfrm>
              <a:off x="2561898" y="2895600"/>
              <a:ext cx="762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grpSp>
        <p:nvGrpSpPr>
          <p:cNvPr id="134" name="Group 133"/>
          <p:cNvGrpSpPr/>
          <p:nvPr/>
        </p:nvGrpSpPr>
        <p:grpSpPr>
          <a:xfrm>
            <a:off x="4784834" y="2283370"/>
            <a:ext cx="244366" cy="286404"/>
            <a:chOff x="4784834" y="2054770"/>
            <a:chExt cx="244366" cy="286404"/>
          </a:xfrm>
        </p:grpSpPr>
        <p:cxnSp>
          <p:nvCxnSpPr>
            <p:cNvPr id="116" name="Elbow Connector 115"/>
            <p:cNvCxnSpPr/>
            <p:nvPr/>
          </p:nvCxnSpPr>
          <p:spPr bwMode="auto">
            <a:xfrm rot="16200000" flipH="1">
              <a:off x="4746734" y="2092870"/>
              <a:ext cx="228600" cy="152400"/>
            </a:xfrm>
            <a:prstGeom prst="bentConnector3">
              <a:avLst>
                <a:gd name="adj1" fmla="val 36207"/>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7" name="Straight Connector 116"/>
            <p:cNvCxnSpPr/>
            <p:nvPr/>
          </p:nvCxnSpPr>
          <p:spPr bwMode="auto">
            <a:xfrm>
              <a:off x="4800600" y="2280740"/>
              <a:ext cx="2286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8" name="Straight Connector 117"/>
            <p:cNvCxnSpPr/>
            <p:nvPr/>
          </p:nvCxnSpPr>
          <p:spPr bwMode="auto">
            <a:xfrm>
              <a:off x="4892566" y="2341174"/>
              <a:ext cx="762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
        <p:nvSpPr>
          <p:cNvPr id="132" name="Rectangle 131"/>
          <p:cNvSpPr/>
          <p:nvPr/>
        </p:nvSpPr>
        <p:spPr bwMode="auto">
          <a:xfrm>
            <a:off x="5242034" y="2209800"/>
            <a:ext cx="381000" cy="685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36" name="Straight Arrow Connector 135"/>
          <p:cNvCxnSpPr/>
          <p:nvPr/>
        </p:nvCxnSpPr>
        <p:spPr bwMode="auto">
          <a:xfrm>
            <a:off x="4784834" y="2362200"/>
            <a:ext cx="4572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37" name="Oval 136"/>
          <p:cNvSpPr/>
          <p:nvPr/>
        </p:nvSpPr>
        <p:spPr bwMode="auto">
          <a:xfrm>
            <a:off x="4419600" y="2488148"/>
            <a:ext cx="1066800" cy="649188"/>
          </a:xfrm>
          <a:prstGeom prst="ellipse">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39" name="Straight Arrow Connector 138"/>
          <p:cNvCxnSpPr/>
          <p:nvPr/>
        </p:nvCxnSpPr>
        <p:spPr bwMode="auto">
          <a:xfrm rot="10800000">
            <a:off x="4755932" y="2743200"/>
            <a:ext cx="457200" cy="1588"/>
          </a:xfrm>
          <a:prstGeom prst="straightConnector1">
            <a:avLst/>
          </a:prstGeom>
          <a:solidFill>
            <a:schemeClr val="accent1"/>
          </a:solidFill>
          <a:ln w="19050" cap="flat" cmpd="sng" algn="ctr">
            <a:solidFill>
              <a:srgbClr val="FF0000"/>
            </a:solidFill>
            <a:prstDash val="sysDot"/>
            <a:round/>
            <a:headEnd type="none" w="med" len="med"/>
            <a:tailEnd type="arrow"/>
          </a:ln>
          <a:effectLst/>
        </p:spPr>
      </p:cxnSp>
      <p:grpSp>
        <p:nvGrpSpPr>
          <p:cNvPr id="144" name="Group 143"/>
          <p:cNvGrpSpPr/>
          <p:nvPr/>
        </p:nvGrpSpPr>
        <p:grpSpPr>
          <a:xfrm>
            <a:off x="4755932" y="2209800"/>
            <a:ext cx="867102" cy="685800"/>
            <a:chOff x="7438698" y="2209800"/>
            <a:chExt cx="867102" cy="685800"/>
          </a:xfrm>
        </p:grpSpPr>
        <p:sp>
          <p:nvSpPr>
            <p:cNvPr id="141" name="Rectangle 140"/>
            <p:cNvSpPr/>
            <p:nvPr/>
          </p:nvSpPr>
          <p:spPr bwMode="auto">
            <a:xfrm>
              <a:off x="7924800" y="2209800"/>
              <a:ext cx="381000" cy="685800"/>
            </a:xfrm>
            <a:prstGeom prst="rect">
              <a:avLst/>
            </a:prstGeom>
            <a:solidFill>
              <a:schemeClr val="tx2"/>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42" name="Straight Arrow Connector 141"/>
            <p:cNvCxnSpPr/>
            <p:nvPr/>
          </p:nvCxnSpPr>
          <p:spPr bwMode="auto">
            <a:xfrm>
              <a:off x="7467600" y="2362200"/>
              <a:ext cx="457200" cy="1588"/>
            </a:xfrm>
            <a:prstGeom prst="straightConnector1">
              <a:avLst/>
            </a:prstGeom>
            <a:solidFill>
              <a:schemeClr val="accent1"/>
            </a:solidFill>
            <a:ln w="44450" cap="flat" cmpd="sng" algn="ctr">
              <a:solidFill>
                <a:schemeClr val="tx2"/>
              </a:solidFill>
              <a:prstDash val="solid"/>
              <a:round/>
              <a:headEnd type="none" w="med" len="med"/>
              <a:tailEnd type="arrow"/>
            </a:ln>
            <a:effectLst/>
          </p:spPr>
        </p:cxnSp>
        <p:cxnSp>
          <p:nvCxnSpPr>
            <p:cNvPr id="143" name="Straight Arrow Connector 142"/>
            <p:cNvCxnSpPr/>
            <p:nvPr/>
          </p:nvCxnSpPr>
          <p:spPr bwMode="auto">
            <a:xfrm rot="10800000">
              <a:off x="7438698" y="2743200"/>
              <a:ext cx="457200" cy="1588"/>
            </a:xfrm>
            <a:prstGeom prst="straightConnector1">
              <a:avLst/>
            </a:prstGeom>
            <a:solidFill>
              <a:schemeClr val="accent1"/>
            </a:solidFill>
            <a:ln w="44450" cap="flat" cmpd="sng" algn="ctr">
              <a:solidFill>
                <a:schemeClr val="tx2"/>
              </a:solidFill>
              <a:prstDash val="solid"/>
              <a:round/>
              <a:headEnd type="none" w="med" len="med"/>
              <a:tailEnd type="arrow"/>
            </a:ln>
            <a:effectLst/>
          </p:spPr>
        </p:cxnSp>
      </p:grpSp>
      <p:sp>
        <p:nvSpPr>
          <p:cNvPr id="145" name="Oval 144"/>
          <p:cNvSpPr/>
          <p:nvPr/>
        </p:nvSpPr>
        <p:spPr bwMode="auto">
          <a:xfrm>
            <a:off x="4511566" y="1799898"/>
            <a:ext cx="1447800" cy="1524000"/>
          </a:xfrm>
          <a:prstGeom prst="ellipse">
            <a:avLst/>
          </a:prstGeom>
          <a:noFill/>
          <a:ln w="635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3" name="Lightning Bolt 112"/>
          <p:cNvSpPr/>
          <p:nvPr/>
        </p:nvSpPr>
        <p:spPr bwMode="auto">
          <a:xfrm>
            <a:off x="1295400" y="838200"/>
            <a:ext cx="5943600" cy="3886200"/>
          </a:xfrm>
          <a:prstGeom prst="lightningBolt">
            <a:avLst/>
          </a:prstGeom>
          <a:solidFill>
            <a:srgbClr val="FF0000"/>
          </a:solid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grpId="1" nodeType="afterEffect">
                                  <p:stCondLst>
                                    <p:cond delay="500"/>
                                  </p:stCondLst>
                                  <p:childTnLst>
                                    <p:set>
                                      <p:cBhvr>
                                        <p:cTn id="49" dur="1" fill="hold">
                                          <p:stCondLst>
                                            <p:cond delay="0"/>
                                          </p:stCondLst>
                                        </p:cTn>
                                        <p:tgtEl>
                                          <p:spTgt spid="113"/>
                                        </p:tgtEl>
                                        <p:attrNameLst>
                                          <p:attrName>style.visibility</p:attrName>
                                        </p:attrNameLst>
                                      </p:cBhvr>
                                      <p:to>
                                        <p:strVal val="hidden"/>
                                      </p:to>
                                    </p:set>
                                  </p:childTnLst>
                                </p:cTn>
                              </p:par>
                            </p:childTnLst>
                          </p:cTn>
                        </p:par>
                        <p:par>
                          <p:cTn id="50" fill="hold">
                            <p:stCondLst>
                              <p:cond delay="500"/>
                            </p:stCondLst>
                            <p:childTnLst>
                              <p:par>
                                <p:cTn id="51" presetID="2" presetClass="exit" presetSubtype="4" fill="hold" nodeType="afterEffect">
                                  <p:stCondLst>
                                    <p:cond delay="0"/>
                                  </p:stCondLst>
                                  <p:childTnLst>
                                    <p:anim calcmode="lin" valueType="num">
                                      <p:cBhvr additive="base">
                                        <p:cTn id="52" dur="500"/>
                                        <p:tgtEl>
                                          <p:spTgt spid="8"/>
                                        </p:tgtEl>
                                        <p:attrNameLst>
                                          <p:attrName>ppt_x</p:attrName>
                                        </p:attrNameLst>
                                      </p:cBhvr>
                                      <p:tavLst>
                                        <p:tav tm="0">
                                          <p:val>
                                            <p:strVal val="ppt_x"/>
                                          </p:val>
                                        </p:tav>
                                        <p:tav tm="100000">
                                          <p:val>
                                            <p:strVal val="ppt_x"/>
                                          </p:val>
                                        </p:tav>
                                      </p:tavLst>
                                    </p:anim>
                                    <p:anim calcmode="lin" valueType="num">
                                      <p:cBhvr additive="base">
                                        <p:cTn id="53" dur="500"/>
                                        <p:tgtEl>
                                          <p:spTgt spid="8"/>
                                        </p:tgtEl>
                                        <p:attrNameLst>
                                          <p:attrName>ppt_y</p:attrName>
                                        </p:attrNameLst>
                                      </p:cBhvr>
                                      <p:tavLst>
                                        <p:tav tm="0">
                                          <p:val>
                                            <p:strVal val="ppt_y"/>
                                          </p:val>
                                        </p:tav>
                                        <p:tav tm="100000">
                                          <p:val>
                                            <p:strVal val="1+ppt_h/2"/>
                                          </p:val>
                                        </p:tav>
                                      </p:tavLst>
                                    </p:anim>
                                    <p:set>
                                      <p:cBhvr>
                                        <p:cTn id="54" dur="1" fill="hold">
                                          <p:stCondLst>
                                            <p:cond delay="499"/>
                                          </p:stCondLst>
                                        </p:cTn>
                                        <p:tgtEl>
                                          <p:spTgt spid="8"/>
                                        </p:tgtEl>
                                        <p:attrNameLst>
                                          <p:attrName>style.visibility</p:attrName>
                                        </p:attrNameLst>
                                      </p:cBhvr>
                                      <p:to>
                                        <p:strVal val="hidden"/>
                                      </p:to>
                                    </p:set>
                                  </p:childTnLst>
                                </p:cTn>
                              </p:par>
                            </p:childTnLst>
                          </p:cTn>
                        </p:par>
                        <p:par>
                          <p:cTn id="55" fill="hold">
                            <p:stCondLst>
                              <p:cond delay="1000"/>
                            </p:stCondLst>
                            <p:childTnLst>
                              <p:par>
                                <p:cTn id="56" presetID="2" presetClass="exit" presetSubtype="4" fill="hold" grpId="1" nodeType="afterEffect">
                                  <p:stCondLst>
                                    <p:cond delay="0"/>
                                  </p:stCondLst>
                                  <p:childTnLst>
                                    <p:anim calcmode="lin" valueType="num">
                                      <p:cBhvr additive="base">
                                        <p:cTn id="57" dur="500"/>
                                        <p:tgtEl>
                                          <p:spTgt spid="6"/>
                                        </p:tgtEl>
                                        <p:attrNameLst>
                                          <p:attrName>ppt_x</p:attrName>
                                        </p:attrNameLst>
                                      </p:cBhvr>
                                      <p:tavLst>
                                        <p:tav tm="0">
                                          <p:val>
                                            <p:strVal val="ppt_x"/>
                                          </p:val>
                                        </p:tav>
                                        <p:tav tm="100000">
                                          <p:val>
                                            <p:strVal val="ppt_x"/>
                                          </p:val>
                                        </p:tav>
                                      </p:tavLst>
                                    </p:anim>
                                    <p:anim calcmode="lin" valueType="num">
                                      <p:cBhvr additive="base">
                                        <p:cTn id="58" dur="500"/>
                                        <p:tgtEl>
                                          <p:spTgt spid="6"/>
                                        </p:tgtEl>
                                        <p:attrNameLst>
                                          <p:attrName>ppt_y</p:attrName>
                                        </p:attrNameLst>
                                      </p:cBhvr>
                                      <p:tavLst>
                                        <p:tav tm="0">
                                          <p:val>
                                            <p:strVal val="ppt_y"/>
                                          </p:val>
                                        </p:tav>
                                        <p:tav tm="100000">
                                          <p:val>
                                            <p:strVal val="1+ppt_h/2"/>
                                          </p:val>
                                        </p:tav>
                                      </p:tavLst>
                                    </p:anim>
                                    <p:set>
                                      <p:cBhvr>
                                        <p:cTn id="59" dur="1" fill="hold">
                                          <p:stCondLst>
                                            <p:cond delay="499"/>
                                          </p:stCondLst>
                                        </p:cTn>
                                        <p:tgtEl>
                                          <p:spTgt spid="6"/>
                                        </p:tgtEl>
                                        <p:attrNameLst>
                                          <p:attrName>style.visibility</p:attrName>
                                        </p:attrNameLst>
                                      </p:cBhvr>
                                      <p:to>
                                        <p:strVal val="hidden"/>
                                      </p:to>
                                    </p:set>
                                  </p:childTnLst>
                                </p:cTn>
                              </p:par>
                              <p:par>
                                <p:cTn id="60" presetID="2" presetClass="exit" presetSubtype="4" fill="hold" nodeType="withEffect">
                                  <p:stCondLst>
                                    <p:cond delay="0"/>
                                  </p:stCondLst>
                                  <p:childTnLst>
                                    <p:anim calcmode="lin" valueType="num">
                                      <p:cBhvr additive="base">
                                        <p:cTn id="61" dur="500"/>
                                        <p:tgtEl>
                                          <p:spTgt spid="64"/>
                                        </p:tgtEl>
                                        <p:attrNameLst>
                                          <p:attrName>ppt_x</p:attrName>
                                        </p:attrNameLst>
                                      </p:cBhvr>
                                      <p:tavLst>
                                        <p:tav tm="0">
                                          <p:val>
                                            <p:strVal val="ppt_x"/>
                                          </p:val>
                                        </p:tav>
                                        <p:tav tm="100000">
                                          <p:val>
                                            <p:strVal val="ppt_x"/>
                                          </p:val>
                                        </p:tav>
                                      </p:tavLst>
                                    </p:anim>
                                    <p:anim calcmode="lin" valueType="num">
                                      <p:cBhvr additive="base">
                                        <p:cTn id="62" dur="500"/>
                                        <p:tgtEl>
                                          <p:spTgt spid="64"/>
                                        </p:tgtEl>
                                        <p:attrNameLst>
                                          <p:attrName>ppt_y</p:attrName>
                                        </p:attrNameLst>
                                      </p:cBhvr>
                                      <p:tavLst>
                                        <p:tav tm="0">
                                          <p:val>
                                            <p:strVal val="ppt_y"/>
                                          </p:val>
                                        </p:tav>
                                        <p:tav tm="100000">
                                          <p:val>
                                            <p:strVal val="1+ppt_h/2"/>
                                          </p:val>
                                        </p:tav>
                                      </p:tavLst>
                                    </p:anim>
                                    <p:set>
                                      <p:cBhvr>
                                        <p:cTn id="63" dur="1" fill="hold">
                                          <p:stCondLst>
                                            <p:cond delay="499"/>
                                          </p:stCondLst>
                                        </p:cTn>
                                        <p:tgtEl>
                                          <p:spTgt spid="64"/>
                                        </p:tgtEl>
                                        <p:attrNameLst>
                                          <p:attrName>style.visibility</p:attrName>
                                        </p:attrNameLst>
                                      </p:cBhvr>
                                      <p:to>
                                        <p:strVal val="hidden"/>
                                      </p:to>
                                    </p:set>
                                  </p:childTnLst>
                                </p:cTn>
                              </p:par>
                              <p:par>
                                <p:cTn id="64" presetID="2" presetClass="exit" presetSubtype="4" fill="hold" nodeType="withEffect">
                                  <p:stCondLst>
                                    <p:cond delay="0"/>
                                  </p:stCondLst>
                                  <p:childTnLst>
                                    <p:anim calcmode="lin" valueType="num">
                                      <p:cBhvr additive="base">
                                        <p:cTn id="65" dur="500"/>
                                        <p:tgtEl>
                                          <p:spTgt spid="70"/>
                                        </p:tgtEl>
                                        <p:attrNameLst>
                                          <p:attrName>ppt_x</p:attrName>
                                        </p:attrNameLst>
                                      </p:cBhvr>
                                      <p:tavLst>
                                        <p:tav tm="0">
                                          <p:val>
                                            <p:strVal val="ppt_x"/>
                                          </p:val>
                                        </p:tav>
                                        <p:tav tm="100000">
                                          <p:val>
                                            <p:strVal val="ppt_x"/>
                                          </p:val>
                                        </p:tav>
                                      </p:tavLst>
                                    </p:anim>
                                    <p:anim calcmode="lin" valueType="num">
                                      <p:cBhvr additive="base">
                                        <p:cTn id="66" dur="500"/>
                                        <p:tgtEl>
                                          <p:spTgt spid="70"/>
                                        </p:tgtEl>
                                        <p:attrNameLst>
                                          <p:attrName>ppt_y</p:attrName>
                                        </p:attrNameLst>
                                      </p:cBhvr>
                                      <p:tavLst>
                                        <p:tav tm="0">
                                          <p:val>
                                            <p:strVal val="ppt_y"/>
                                          </p:val>
                                        </p:tav>
                                        <p:tav tm="100000">
                                          <p:val>
                                            <p:strVal val="1+ppt_h/2"/>
                                          </p:val>
                                        </p:tav>
                                      </p:tavLst>
                                    </p:anim>
                                    <p:set>
                                      <p:cBhvr>
                                        <p:cTn id="67" dur="1" fill="hold">
                                          <p:stCondLst>
                                            <p:cond delay="499"/>
                                          </p:stCondLst>
                                        </p:cTn>
                                        <p:tgtEl>
                                          <p:spTgt spid="70"/>
                                        </p:tgtEl>
                                        <p:attrNameLst>
                                          <p:attrName>style.visibility</p:attrName>
                                        </p:attrNameLst>
                                      </p:cBhvr>
                                      <p:to>
                                        <p:strVal val="hidden"/>
                                      </p:to>
                                    </p:set>
                                  </p:childTnLst>
                                </p:cTn>
                              </p:par>
                              <p:par>
                                <p:cTn id="68" presetID="2" presetClass="exit" presetSubtype="4" fill="hold" grpId="1" nodeType="withEffect">
                                  <p:stCondLst>
                                    <p:cond delay="0"/>
                                  </p:stCondLst>
                                  <p:childTnLst>
                                    <p:anim calcmode="lin" valueType="num">
                                      <p:cBhvr additive="base">
                                        <p:cTn id="69" dur="500"/>
                                        <p:tgtEl>
                                          <p:spTgt spid="9"/>
                                        </p:tgtEl>
                                        <p:attrNameLst>
                                          <p:attrName>ppt_x</p:attrName>
                                        </p:attrNameLst>
                                      </p:cBhvr>
                                      <p:tavLst>
                                        <p:tav tm="0">
                                          <p:val>
                                            <p:strVal val="ppt_x"/>
                                          </p:val>
                                        </p:tav>
                                        <p:tav tm="100000">
                                          <p:val>
                                            <p:strVal val="ppt_x"/>
                                          </p:val>
                                        </p:tav>
                                      </p:tavLst>
                                    </p:anim>
                                    <p:anim calcmode="lin" valueType="num">
                                      <p:cBhvr additive="base">
                                        <p:cTn id="70" dur="500"/>
                                        <p:tgtEl>
                                          <p:spTgt spid="9"/>
                                        </p:tgtEl>
                                        <p:attrNameLst>
                                          <p:attrName>ppt_y</p:attrName>
                                        </p:attrNameLst>
                                      </p:cBhvr>
                                      <p:tavLst>
                                        <p:tav tm="0">
                                          <p:val>
                                            <p:strVal val="ppt_y"/>
                                          </p:val>
                                        </p:tav>
                                        <p:tav tm="100000">
                                          <p:val>
                                            <p:strVal val="1+ppt_h/2"/>
                                          </p:val>
                                        </p:tav>
                                      </p:tavLst>
                                    </p:anim>
                                    <p:set>
                                      <p:cBhvr>
                                        <p:cTn id="71" dur="1" fill="hold">
                                          <p:stCondLst>
                                            <p:cond delay="499"/>
                                          </p:stCondLst>
                                        </p:cTn>
                                        <p:tgtEl>
                                          <p:spTgt spid="9"/>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3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34"/>
                                        </p:tgtEl>
                                        <p:attrNameLst>
                                          <p:attrName>style.visibility</p:attrName>
                                        </p:attrNameLst>
                                      </p:cBhvr>
                                      <p:to>
                                        <p:strVal val="visible"/>
                                      </p:to>
                                    </p:set>
                                  </p:childTnLst>
                                </p:cTn>
                              </p:par>
                              <p:par>
                                <p:cTn id="78" presetID="1" presetClass="exit" presetSubtype="0" fill="hold" nodeType="withEffect">
                                  <p:stCondLst>
                                    <p:cond delay="0"/>
                                  </p:stCondLst>
                                  <p:childTnLst>
                                    <p:set>
                                      <p:cBhvr>
                                        <p:cTn id="79" dur="1" fill="hold">
                                          <p:stCondLst>
                                            <p:cond delay="0"/>
                                          </p:stCondLst>
                                        </p:cTn>
                                        <p:tgtEl>
                                          <p:spTgt spid="3"/>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36"/>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134"/>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3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2" nodeType="clickEffect">
                                  <p:stCondLst>
                                    <p:cond delay="0"/>
                                  </p:stCondLst>
                                  <p:childTnLst>
                                    <p:set>
                                      <p:cBhvr>
                                        <p:cTn id="93" dur="1" fill="hold">
                                          <p:stCondLst>
                                            <p:cond delay="0"/>
                                          </p:stCondLst>
                                        </p:cTn>
                                        <p:tgtEl>
                                          <p:spTgt spid="113"/>
                                        </p:tgtEl>
                                        <p:attrNameLst>
                                          <p:attrName>style.visibility</p:attrName>
                                        </p:attrNameLst>
                                      </p:cBhvr>
                                      <p:to>
                                        <p:strVal val="visible"/>
                                      </p:to>
                                    </p:set>
                                  </p:childTnLst>
                                </p:cTn>
                              </p:par>
                            </p:childTnLst>
                          </p:cTn>
                        </p:par>
                        <p:par>
                          <p:cTn id="94" fill="hold">
                            <p:stCondLst>
                              <p:cond delay="0"/>
                            </p:stCondLst>
                            <p:childTnLst>
                              <p:par>
                                <p:cTn id="95" presetID="1" presetClass="exit" presetSubtype="0" fill="hold" grpId="3" nodeType="afterEffect">
                                  <p:stCondLst>
                                    <p:cond delay="1500"/>
                                  </p:stCondLst>
                                  <p:childTnLst>
                                    <p:set>
                                      <p:cBhvr>
                                        <p:cTn id="96" dur="1" fill="hold">
                                          <p:stCondLst>
                                            <p:cond delay="0"/>
                                          </p:stCondLst>
                                        </p:cTn>
                                        <p:tgtEl>
                                          <p:spTgt spid="113"/>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9"/>
                                        </p:tgtEl>
                                        <p:attrNameLst>
                                          <p:attrName>style.visibility</p:attrName>
                                        </p:attrNameLst>
                                      </p:cBhvr>
                                      <p:to>
                                        <p:strVal val="visible"/>
                                      </p:to>
                                    </p:set>
                                  </p:childTnLst>
                                </p:cTn>
                              </p:par>
                              <p:par>
                                <p:cTn id="105" presetID="1" presetClass="exit"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79"/>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74"/>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1"/>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026"/>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2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20"/>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88"/>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87"/>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37"/>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0"/>
                                          </p:stCondLst>
                                        </p:cTn>
                                        <p:tgtEl>
                                          <p:spTgt spid="14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5" grpId="0" animBg="1"/>
      <p:bldP spid="6" grpId="0" animBg="1"/>
      <p:bldP spid="6" grpId="1" animBg="1"/>
      <p:bldP spid="7" grpId="0" animBg="1"/>
      <p:bldP spid="9" grpId="0" animBg="1"/>
      <p:bldP spid="9" grpId="1" animBg="1"/>
      <p:bldP spid="12" grpId="0" animBg="1"/>
      <p:bldP spid="61" grpId="0"/>
      <p:bldP spid="62" grpId="0"/>
      <p:bldP spid="121" grpId="0" animBg="1"/>
      <p:bldP spid="65" grpId="0"/>
      <p:bldP spid="87" grpId="0" animBg="1"/>
      <p:bldP spid="87" grpId="1" animBg="1"/>
      <p:bldP spid="97" grpId="0" animBg="1"/>
      <p:bldP spid="98" grpId="0" animBg="1"/>
      <p:bldP spid="99" grpId="0" animBg="1"/>
      <p:bldP spid="102" grpId="0" animBg="1"/>
      <p:bldP spid="132" grpId="0" animBg="1"/>
      <p:bldP spid="137" grpId="0" animBg="1"/>
      <p:bldP spid="137" grpId="1" animBg="1"/>
      <p:bldP spid="145" grpId="0" animBg="1"/>
      <p:bldP spid="113" grpId="0" animBg="1"/>
      <p:bldP spid="113" grpId="1" animBg="1"/>
      <p:bldP spid="113" grpId="2" animBg="1"/>
      <p:bldP spid="113" grpId="3"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TextBox 69"/>
          <p:cNvSpPr txBox="1"/>
          <p:nvPr/>
        </p:nvSpPr>
        <p:spPr>
          <a:xfrm>
            <a:off x="2156930" y="3987225"/>
            <a:ext cx="4652236" cy="584775"/>
          </a:xfrm>
          <a:prstGeom prst="rect">
            <a:avLst/>
          </a:prstGeom>
          <a:solidFill>
            <a:schemeClr val="bg1"/>
          </a:solidFill>
        </p:spPr>
        <p:txBody>
          <a:bodyPr wrap="none" rtlCol="0">
            <a:spAutoFit/>
          </a:bodyPr>
          <a:lstStyle/>
          <a:p>
            <a:r>
              <a:rPr lang="en-US" sz="3200" b="1" dirty="0">
                <a:solidFill>
                  <a:srgbClr val="FF0000"/>
                </a:solidFill>
              </a:rPr>
              <a:t>In-vivo persistence</a:t>
            </a:r>
          </a:p>
        </p:txBody>
      </p:sp>
      <p:sp>
        <p:nvSpPr>
          <p:cNvPr id="2" name="Title 1"/>
          <p:cNvSpPr>
            <a:spLocks noGrp="1"/>
          </p:cNvSpPr>
          <p:nvPr>
            <p:ph type="title"/>
          </p:nvPr>
        </p:nvSpPr>
        <p:spPr/>
        <p:txBody>
          <a:bodyPr/>
          <a:lstStyle/>
          <a:p>
            <a:r>
              <a:rPr lang="en-US" dirty="0"/>
              <a:t>In-vivo Persistence</a:t>
            </a:r>
          </a:p>
        </p:txBody>
      </p:sp>
      <p:sp>
        <p:nvSpPr>
          <p:cNvPr id="3" name="Content Placeholder 2"/>
          <p:cNvSpPr>
            <a:spLocks noGrp="1"/>
          </p:cNvSpPr>
          <p:nvPr>
            <p:ph idx="1"/>
          </p:nvPr>
        </p:nvSpPr>
        <p:spPr/>
        <p:txBody>
          <a:bodyPr/>
          <a:lstStyle/>
          <a:p>
            <a:r>
              <a:rPr lang="en-US" dirty="0"/>
              <a:t>In-vitro vs. In-vivo persistence</a:t>
            </a:r>
          </a:p>
          <a:p>
            <a:endParaRPr lang="en-US" dirty="0"/>
          </a:p>
          <a:p>
            <a:endParaRPr lang="en-US" dirty="0"/>
          </a:p>
          <a:p>
            <a:endParaRPr lang="en-US" dirty="0"/>
          </a:p>
          <a:p>
            <a:endParaRPr lang="en-US" dirty="0"/>
          </a:p>
          <a:p>
            <a:r>
              <a:rPr lang="en-US" dirty="0"/>
              <a:t>Example: </a:t>
            </a:r>
            <a:r>
              <a:rPr lang="en-US" dirty="0" err="1"/>
              <a:t>OpenLDAP</a:t>
            </a:r>
            <a:endParaRPr lang="en-US" dirty="0"/>
          </a:p>
        </p:txBody>
      </p:sp>
      <p:sp>
        <p:nvSpPr>
          <p:cNvPr id="4" name="Footer Placeholder 3"/>
          <p:cNvSpPr>
            <a:spLocks noGrp="1"/>
          </p:cNvSpPr>
          <p:nvPr>
            <p:ph type="ftr" sz="quarter" idx="10"/>
          </p:nvPr>
        </p:nvSpPr>
        <p:spPr/>
        <p:txBody>
          <a:bodyPr/>
          <a:lstStyle/>
          <a:p>
            <a:fld id="{6215C00B-9DEC-4460-A93B-7EBC7AA8CA1F}" type="slidenum">
              <a:rPr lang="en-US" smtClean="0"/>
              <a:pPr/>
              <a:t>17</a:t>
            </a:fld>
            <a:endParaRPr lang="en-US" dirty="0"/>
          </a:p>
        </p:txBody>
      </p:sp>
      <p:pic>
        <p:nvPicPr>
          <p:cNvPr id="2050" name="Picture 2" descr="C:\Users\hvolos\AppData\Local\Microsoft\Windows\Temporary Internet Files\Content.IE5\OHN2KB6T\MP900448727[1].jpg"/>
          <p:cNvPicPr>
            <a:picLocks noChangeAspect="1" noChangeArrowheads="1"/>
          </p:cNvPicPr>
          <p:nvPr/>
        </p:nvPicPr>
        <p:blipFill>
          <a:blip r:embed="rId4" cstate="print"/>
          <a:srcRect/>
          <a:stretch>
            <a:fillRect/>
          </a:stretch>
        </p:blipFill>
        <p:spPr bwMode="auto">
          <a:xfrm>
            <a:off x="419100" y="1828800"/>
            <a:ext cx="1943100" cy="1600200"/>
          </a:xfrm>
          <a:prstGeom prst="rect">
            <a:avLst/>
          </a:prstGeom>
          <a:noFill/>
        </p:spPr>
      </p:pic>
      <p:pic>
        <p:nvPicPr>
          <p:cNvPr id="2052" name="Picture 4" descr="C:\Users\hvolos\AppData\Local\Microsoft\Windows\Temporary Internet Files\Content.IE5\WIOWFVPY\MP900448055[1].jpg"/>
          <p:cNvPicPr>
            <a:picLocks noChangeAspect="1" noChangeArrowheads="1"/>
          </p:cNvPicPr>
          <p:nvPr/>
        </p:nvPicPr>
        <p:blipFill>
          <a:blip r:embed="rId5" cstate="print"/>
          <a:srcRect/>
          <a:stretch>
            <a:fillRect/>
          </a:stretch>
        </p:blipFill>
        <p:spPr bwMode="auto">
          <a:xfrm>
            <a:off x="6781800" y="1828800"/>
            <a:ext cx="1828800" cy="1626870"/>
          </a:xfrm>
          <a:prstGeom prst="rect">
            <a:avLst/>
          </a:prstGeom>
          <a:noFill/>
        </p:spPr>
      </p:pic>
      <p:sp>
        <p:nvSpPr>
          <p:cNvPr id="10" name="TextBox 9"/>
          <p:cNvSpPr txBox="1"/>
          <p:nvPr/>
        </p:nvSpPr>
        <p:spPr>
          <a:xfrm>
            <a:off x="685800" y="3581400"/>
            <a:ext cx="1394036" cy="400110"/>
          </a:xfrm>
          <a:prstGeom prst="rect">
            <a:avLst/>
          </a:prstGeom>
          <a:noFill/>
        </p:spPr>
        <p:txBody>
          <a:bodyPr wrap="none" rtlCol="0">
            <a:spAutoFit/>
          </a:bodyPr>
          <a:lstStyle/>
          <a:p>
            <a:pPr algn="ctr"/>
            <a:r>
              <a:rPr lang="en-US" sz="2000" dirty="0"/>
              <a:t>Logic-tier</a:t>
            </a:r>
          </a:p>
        </p:txBody>
      </p:sp>
      <p:sp>
        <p:nvSpPr>
          <p:cNvPr id="11" name="TextBox 10"/>
          <p:cNvSpPr txBox="1"/>
          <p:nvPr/>
        </p:nvSpPr>
        <p:spPr>
          <a:xfrm>
            <a:off x="3522987" y="3581400"/>
            <a:ext cx="1755610" cy="400110"/>
          </a:xfrm>
          <a:prstGeom prst="rect">
            <a:avLst/>
          </a:prstGeom>
          <a:noFill/>
        </p:spPr>
        <p:txBody>
          <a:bodyPr wrap="none" rtlCol="0">
            <a:spAutoFit/>
          </a:bodyPr>
          <a:lstStyle/>
          <a:p>
            <a:pPr algn="ctr"/>
            <a:r>
              <a:rPr lang="en-US" sz="2000" dirty="0"/>
              <a:t>Caching-tier</a:t>
            </a:r>
          </a:p>
        </p:txBody>
      </p:sp>
      <p:sp>
        <p:nvSpPr>
          <p:cNvPr id="12" name="TextBox 11"/>
          <p:cNvSpPr txBox="1"/>
          <p:nvPr/>
        </p:nvSpPr>
        <p:spPr>
          <a:xfrm>
            <a:off x="6860384" y="3581400"/>
            <a:ext cx="1736694" cy="400110"/>
          </a:xfrm>
          <a:prstGeom prst="rect">
            <a:avLst/>
          </a:prstGeom>
          <a:noFill/>
        </p:spPr>
        <p:txBody>
          <a:bodyPr wrap="none" rtlCol="0">
            <a:spAutoFit/>
          </a:bodyPr>
          <a:lstStyle/>
          <a:p>
            <a:pPr algn="ctr"/>
            <a:r>
              <a:rPr lang="en-US" sz="2000" dirty="0"/>
              <a:t>Storage-tier</a:t>
            </a:r>
          </a:p>
        </p:txBody>
      </p:sp>
      <p:sp>
        <p:nvSpPr>
          <p:cNvPr id="16" name="Left-Right Arrow 15"/>
          <p:cNvSpPr/>
          <p:nvPr/>
        </p:nvSpPr>
        <p:spPr bwMode="auto">
          <a:xfrm>
            <a:off x="5840104" y="2438401"/>
            <a:ext cx="713096" cy="381000"/>
          </a:xfrm>
          <a:prstGeom prst="leftRightArrow">
            <a:avLst>
              <a:gd name="adj1" fmla="val 44883"/>
              <a:gd name="adj2" fmla="val 37207"/>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7" name="Left-Right Arrow 16"/>
          <p:cNvSpPr/>
          <p:nvPr/>
        </p:nvSpPr>
        <p:spPr bwMode="auto">
          <a:xfrm>
            <a:off x="2563504" y="2438400"/>
            <a:ext cx="713096" cy="381000"/>
          </a:xfrm>
          <a:prstGeom prst="leftRightArrow">
            <a:avLst>
              <a:gd name="adj1" fmla="val 44883"/>
              <a:gd name="adj2" fmla="val 37207"/>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8" name="Can 17"/>
          <p:cNvSpPr/>
          <p:nvPr/>
        </p:nvSpPr>
        <p:spPr bwMode="auto">
          <a:xfrm>
            <a:off x="6781800" y="4876800"/>
            <a:ext cx="1828800" cy="1066800"/>
          </a:xfrm>
          <a:prstGeom prst="can">
            <a:avLst/>
          </a:prstGeom>
          <a:solidFill>
            <a:schemeClr val="accent1"/>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46" name="Group 45"/>
          <p:cNvGrpSpPr/>
          <p:nvPr/>
        </p:nvGrpSpPr>
        <p:grpSpPr>
          <a:xfrm>
            <a:off x="3962400" y="4953000"/>
            <a:ext cx="990600" cy="914400"/>
            <a:chOff x="4572000" y="4953000"/>
            <a:chExt cx="990600" cy="914400"/>
          </a:xfrm>
        </p:grpSpPr>
        <p:sp>
          <p:nvSpPr>
            <p:cNvPr id="19" name="Rectangle 18"/>
            <p:cNvSpPr/>
            <p:nvPr/>
          </p:nvSpPr>
          <p:spPr bwMode="auto">
            <a:xfrm>
              <a:off x="4572000" y="4953000"/>
              <a:ext cx="990600" cy="914400"/>
            </a:xfrm>
            <a:prstGeom prst="rect">
              <a:avLst/>
            </a:prstGeom>
            <a:solidFill>
              <a:srgbClr val="92D050"/>
            </a:solidFill>
            <a:ln w="3810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7" name="Oval 26"/>
            <p:cNvSpPr/>
            <p:nvPr/>
          </p:nvSpPr>
          <p:spPr bwMode="auto">
            <a:xfrm>
              <a:off x="4953000" y="5029200"/>
              <a:ext cx="228600" cy="228600"/>
            </a:xfrm>
            <a:prstGeom prst="ellips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8" name="Oval 27"/>
            <p:cNvSpPr/>
            <p:nvPr/>
          </p:nvSpPr>
          <p:spPr bwMode="auto">
            <a:xfrm>
              <a:off x="4724400" y="5486400"/>
              <a:ext cx="228600" cy="228600"/>
            </a:xfrm>
            <a:prstGeom prst="ellips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9" name="Oval 28"/>
            <p:cNvSpPr/>
            <p:nvPr/>
          </p:nvSpPr>
          <p:spPr bwMode="auto">
            <a:xfrm>
              <a:off x="5181600" y="5486400"/>
              <a:ext cx="228600" cy="228600"/>
            </a:xfrm>
            <a:prstGeom prst="ellips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31" name="Straight Arrow Connector 30"/>
            <p:cNvCxnSpPr>
              <a:stCxn id="27" idx="3"/>
              <a:endCxn id="28" idx="0"/>
            </p:cNvCxnSpPr>
            <p:nvPr/>
          </p:nvCxnSpPr>
          <p:spPr bwMode="auto">
            <a:xfrm rot="5400000">
              <a:off x="4781550" y="5281472"/>
              <a:ext cx="262078" cy="147778"/>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32" name="Straight Arrow Connector 31"/>
            <p:cNvCxnSpPr>
              <a:stCxn id="27" idx="5"/>
              <a:endCxn id="29" idx="0"/>
            </p:cNvCxnSpPr>
            <p:nvPr/>
          </p:nvCxnSpPr>
          <p:spPr bwMode="auto">
            <a:xfrm rot="16200000" flipH="1">
              <a:off x="5090972" y="5281472"/>
              <a:ext cx="262078" cy="147778"/>
            </a:xfrm>
            <a:prstGeom prst="straightConnector1">
              <a:avLst/>
            </a:prstGeom>
            <a:solidFill>
              <a:schemeClr val="bg1"/>
            </a:solidFill>
            <a:ln w="38100" cap="flat" cmpd="sng" algn="ctr">
              <a:solidFill>
                <a:schemeClr val="tx1"/>
              </a:solidFill>
              <a:prstDash val="solid"/>
              <a:round/>
              <a:headEnd type="none" w="med" len="med"/>
              <a:tailEnd type="triangle"/>
            </a:ln>
            <a:effectLst/>
          </p:spPr>
        </p:cxnSp>
      </p:grpSp>
      <p:sp>
        <p:nvSpPr>
          <p:cNvPr id="48" name="TextBox 47"/>
          <p:cNvSpPr txBox="1"/>
          <p:nvPr/>
        </p:nvSpPr>
        <p:spPr>
          <a:xfrm>
            <a:off x="6839272" y="6167735"/>
            <a:ext cx="1762727" cy="400110"/>
          </a:xfrm>
          <a:prstGeom prst="rect">
            <a:avLst/>
          </a:prstGeom>
          <a:noFill/>
        </p:spPr>
        <p:txBody>
          <a:bodyPr wrap="none" rtlCol="0">
            <a:spAutoFit/>
          </a:bodyPr>
          <a:lstStyle/>
          <a:p>
            <a:pPr algn="ctr"/>
            <a:r>
              <a:rPr lang="en-US" sz="2000" dirty="0"/>
              <a:t>Berkeley DB</a:t>
            </a:r>
          </a:p>
        </p:txBody>
      </p:sp>
      <p:sp>
        <p:nvSpPr>
          <p:cNvPr id="51" name="Left-Right Arrow 50"/>
          <p:cNvSpPr/>
          <p:nvPr/>
        </p:nvSpPr>
        <p:spPr bwMode="auto">
          <a:xfrm>
            <a:off x="2569192" y="5257800"/>
            <a:ext cx="713096" cy="381000"/>
          </a:xfrm>
          <a:prstGeom prst="leftRightArrow">
            <a:avLst>
              <a:gd name="adj1" fmla="val 44883"/>
              <a:gd name="adj2" fmla="val 37207"/>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2" name="Left-Right Arrow 51"/>
          <p:cNvSpPr/>
          <p:nvPr/>
        </p:nvSpPr>
        <p:spPr bwMode="auto">
          <a:xfrm>
            <a:off x="5832144" y="5181600"/>
            <a:ext cx="713096" cy="381000"/>
          </a:xfrm>
          <a:prstGeom prst="leftRightArrow">
            <a:avLst>
              <a:gd name="adj1" fmla="val 44883"/>
              <a:gd name="adj2" fmla="val 37207"/>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54" name="Group 53"/>
          <p:cNvGrpSpPr/>
          <p:nvPr/>
        </p:nvGrpSpPr>
        <p:grpSpPr>
          <a:xfrm>
            <a:off x="3962400" y="4953000"/>
            <a:ext cx="990600" cy="914400"/>
            <a:chOff x="4572000" y="4953000"/>
            <a:chExt cx="990600" cy="914400"/>
          </a:xfrm>
        </p:grpSpPr>
        <p:sp>
          <p:nvSpPr>
            <p:cNvPr id="55" name="Rectangle 54"/>
            <p:cNvSpPr/>
            <p:nvPr/>
          </p:nvSpPr>
          <p:spPr bwMode="auto">
            <a:xfrm>
              <a:off x="4572000" y="4953000"/>
              <a:ext cx="990600" cy="914400"/>
            </a:xfrm>
            <a:prstGeom prst="rect">
              <a:avLst/>
            </a:prstGeom>
            <a:solidFill>
              <a:srgbClr val="FFFF99"/>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6" name="Oval 55"/>
            <p:cNvSpPr/>
            <p:nvPr/>
          </p:nvSpPr>
          <p:spPr bwMode="auto">
            <a:xfrm>
              <a:off x="4953000" y="5029200"/>
              <a:ext cx="228600" cy="228600"/>
            </a:xfrm>
            <a:prstGeom prst="ellips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7" name="Oval 56"/>
            <p:cNvSpPr/>
            <p:nvPr/>
          </p:nvSpPr>
          <p:spPr bwMode="auto">
            <a:xfrm>
              <a:off x="4724400" y="5486400"/>
              <a:ext cx="228600" cy="228600"/>
            </a:xfrm>
            <a:prstGeom prst="ellips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8" name="Oval 57"/>
            <p:cNvSpPr/>
            <p:nvPr/>
          </p:nvSpPr>
          <p:spPr bwMode="auto">
            <a:xfrm>
              <a:off x="5181600" y="5486400"/>
              <a:ext cx="228600" cy="228600"/>
            </a:xfrm>
            <a:prstGeom prst="ellips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59" name="Straight Arrow Connector 58"/>
            <p:cNvCxnSpPr>
              <a:stCxn id="56" idx="3"/>
              <a:endCxn id="57" idx="0"/>
            </p:cNvCxnSpPr>
            <p:nvPr/>
          </p:nvCxnSpPr>
          <p:spPr bwMode="auto">
            <a:xfrm rot="5400000">
              <a:off x="4781550" y="5281472"/>
              <a:ext cx="262078" cy="147778"/>
            </a:xfrm>
            <a:prstGeom prst="straightConnector1">
              <a:avLst/>
            </a:prstGeom>
            <a:solidFill>
              <a:schemeClr val="bg1"/>
            </a:solidFill>
            <a:ln w="38100" cap="flat" cmpd="sng" algn="ctr">
              <a:solidFill>
                <a:schemeClr val="tx1"/>
              </a:solidFill>
              <a:prstDash val="solid"/>
              <a:round/>
              <a:headEnd type="none" w="med" len="med"/>
              <a:tailEnd type="triangle"/>
            </a:ln>
            <a:effectLst/>
          </p:spPr>
        </p:cxnSp>
        <p:cxnSp>
          <p:nvCxnSpPr>
            <p:cNvPr id="60" name="Straight Arrow Connector 59"/>
            <p:cNvCxnSpPr>
              <a:stCxn id="56" idx="5"/>
              <a:endCxn id="58" idx="0"/>
            </p:cNvCxnSpPr>
            <p:nvPr/>
          </p:nvCxnSpPr>
          <p:spPr bwMode="auto">
            <a:xfrm rot="16200000" flipH="1">
              <a:off x="5090972" y="5281472"/>
              <a:ext cx="262078" cy="147778"/>
            </a:xfrm>
            <a:prstGeom prst="straightConnector1">
              <a:avLst/>
            </a:prstGeom>
            <a:solidFill>
              <a:schemeClr val="bg1"/>
            </a:solidFill>
            <a:ln w="38100" cap="flat" cmpd="sng" algn="ctr">
              <a:solidFill>
                <a:schemeClr val="tx1"/>
              </a:solidFill>
              <a:prstDash val="solid"/>
              <a:round/>
              <a:headEnd type="none" w="med" len="med"/>
              <a:tailEnd type="triangle"/>
            </a:ln>
            <a:effectLst/>
          </p:spPr>
        </p:cxnSp>
      </p:grpSp>
      <p:sp>
        <p:nvSpPr>
          <p:cNvPr id="62" name="TextBox 61"/>
          <p:cNvSpPr txBox="1"/>
          <p:nvPr/>
        </p:nvSpPr>
        <p:spPr>
          <a:xfrm>
            <a:off x="2963156" y="6167735"/>
            <a:ext cx="2909772" cy="400110"/>
          </a:xfrm>
          <a:prstGeom prst="rect">
            <a:avLst/>
          </a:prstGeom>
          <a:noFill/>
        </p:spPr>
        <p:txBody>
          <a:bodyPr wrap="none" rtlCol="0">
            <a:spAutoFit/>
          </a:bodyPr>
          <a:lstStyle/>
          <a:p>
            <a:pPr algn="ctr"/>
            <a:r>
              <a:rPr lang="en-US" sz="2000" dirty="0"/>
              <a:t>In-memory Directory</a:t>
            </a:r>
          </a:p>
        </p:txBody>
      </p:sp>
      <p:sp>
        <p:nvSpPr>
          <p:cNvPr id="63" name="TextBox 62"/>
          <p:cNvSpPr txBox="1"/>
          <p:nvPr/>
        </p:nvSpPr>
        <p:spPr>
          <a:xfrm>
            <a:off x="304800" y="6154087"/>
            <a:ext cx="2198166" cy="400110"/>
          </a:xfrm>
          <a:prstGeom prst="rect">
            <a:avLst/>
          </a:prstGeom>
          <a:noFill/>
        </p:spPr>
        <p:txBody>
          <a:bodyPr wrap="none" rtlCol="0">
            <a:spAutoFit/>
          </a:bodyPr>
          <a:lstStyle/>
          <a:p>
            <a:pPr algn="ctr"/>
            <a:r>
              <a:rPr lang="en-US" sz="2000" dirty="0"/>
              <a:t>Handle Request</a:t>
            </a:r>
          </a:p>
        </p:txBody>
      </p:sp>
      <p:cxnSp>
        <p:nvCxnSpPr>
          <p:cNvPr id="67" name="Straight Arrow Connector 66"/>
          <p:cNvCxnSpPr>
            <a:stCxn id="68" idx="0"/>
          </p:cNvCxnSpPr>
          <p:nvPr/>
        </p:nvCxnSpPr>
        <p:spPr bwMode="auto">
          <a:xfrm rot="5400000" flipH="1" flipV="1">
            <a:off x="5449106" y="2578332"/>
            <a:ext cx="634423" cy="2183365"/>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sp>
        <p:nvSpPr>
          <p:cNvPr id="68" name="TextBox 67"/>
          <p:cNvSpPr txBox="1"/>
          <p:nvPr/>
        </p:nvSpPr>
        <p:spPr>
          <a:xfrm>
            <a:off x="2286000" y="3987225"/>
            <a:ext cx="4777270" cy="584775"/>
          </a:xfrm>
          <a:prstGeom prst="rect">
            <a:avLst/>
          </a:prstGeom>
          <a:solidFill>
            <a:schemeClr val="bg1"/>
          </a:solidFill>
        </p:spPr>
        <p:txBody>
          <a:bodyPr wrap="none" rtlCol="0">
            <a:spAutoFit/>
          </a:bodyPr>
          <a:lstStyle/>
          <a:p>
            <a:r>
              <a:rPr lang="en-US" sz="3200" b="1" dirty="0">
                <a:solidFill>
                  <a:srgbClr val="FF0000"/>
                </a:solidFill>
              </a:rPr>
              <a:t>In-vitro persistence</a:t>
            </a:r>
          </a:p>
        </p:txBody>
      </p:sp>
      <p:sp>
        <p:nvSpPr>
          <p:cNvPr id="43" name="Rectangle 42"/>
          <p:cNvSpPr/>
          <p:nvPr/>
        </p:nvSpPr>
        <p:spPr bwMode="auto">
          <a:xfrm>
            <a:off x="304800" y="1676400"/>
            <a:ext cx="5334000" cy="19050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1026" name="Picture 2" descr="C:\Users\hvolos\AppData\Local\Microsoft\Windows\Temporary Internet Files\Content.IE5\5ZIMAQY1\MP900316372[1].jpg"/>
          <p:cNvPicPr>
            <a:picLocks noChangeAspect="1" noChangeArrowheads="1"/>
          </p:cNvPicPr>
          <p:nvPr/>
        </p:nvPicPr>
        <p:blipFill>
          <a:blip r:embed="rId6" cstate="print"/>
          <a:srcRect/>
          <a:stretch>
            <a:fillRect/>
          </a:stretch>
        </p:blipFill>
        <p:spPr bwMode="auto">
          <a:xfrm>
            <a:off x="3505200" y="1828800"/>
            <a:ext cx="1752600" cy="1604962"/>
          </a:xfrm>
          <a:prstGeom prst="rect">
            <a:avLst/>
          </a:prstGeom>
          <a:noFill/>
        </p:spPr>
      </p:pic>
      <p:grpSp>
        <p:nvGrpSpPr>
          <p:cNvPr id="78" name="Group 77"/>
          <p:cNvGrpSpPr/>
          <p:nvPr/>
        </p:nvGrpSpPr>
        <p:grpSpPr>
          <a:xfrm>
            <a:off x="152400" y="4800600"/>
            <a:ext cx="2133600" cy="1219200"/>
            <a:chOff x="152400" y="4800600"/>
            <a:chExt cx="2133600" cy="1219200"/>
          </a:xfrm>
        </p:grpSpPr>
        <p:grpSp>
          <p:nvGrpSpPr>
            <p:cNvPr id="72" name="Group 71"/>
            <p:cNvGrpSpPr/>
            <p:nvPr/>
          </p:nvGrpSpPr>
          <p:grpSpPr>
            <a:xfrm>
              <a:off x="152400" y="4800600"/>
              <a:ext cx="2133600" cy="1219200"/>
              <a:chOff x="152400" y="4800600"/>
              <a:chExt cx="2133600" cy="1219200"/>
            </a:xfrm>
          </p:grpSpPr>
          <p:sp>
            <p:nvSpPr>
              <p:cNvPr id="42" name="Rectangle 41"/>
              <p:cNvSpPr/>
              <p:nvPr/>
            </p:nvSpPr>
            <p:spPr bwMode="auto">
              <a:xfrm>
                <a:off x="457200" y="4800600"/>
                <a:ext cx="1828800" cy="1219200"/>
              </a:xfrm>
              <a:prstGeom prst="rect">
                <a:avLst/>
              </a:prstGeom>
              <a:solidFill>
                <a:schemeClr val="bg2">
                  <a:lumMod val="75000"/>
                </a:schemeClr>
              </a:solidFill>
              <a:ln w="38100" cap="flat" cmpd="sng" algn="ctr">
                <a:solidFill>
                  <a:schemeClr val="bg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5" name="Rectangle 44"/>
              <p:cNvSpPr/>
              <p:nvPr/>
            </p:nvSpPr>
            <p:spPr bwMode="auto">
              <a:xfrm>
                <a:off x="914400" y="4953000"/>
                <a:ext cx="304800" cy="914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50" name="Straight Arrow Connector 49"/>
              <p:cNvCxnSpPr/>
              <p:nvPr/>
            </p:nvCxnSpPr>
            <p:spPr bwMode="auto">
              <a:xfrm>
                <a:off x="152400" y="5105400"/>
                <a:ext cx="7620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155448" y="5410200"/>
                <a:ext cx="758952"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66" name="Straight Arrow Connector 65"/>
              <p:cNvCxnSpPr/>
              <p:nvPr/>
            </p:nvCxnSpPr>
            <p:spPr bwMode="auto">
              <a:xfrm>
                <a:off x="152400" y="5715000"/>
                <a:ext cx="7620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sp>
          <p:nvSpPr>
            <p:cNvPr id="73" name="Rectangle 72"/>
            <p:cNvSpPr/>
            <p:nvPr/>
          </p:nvSpPr>
          <p:spPr bwMode="auto">
            <a:xfrm>
              <a:off x="1524000" y="5222544"/>
              <a:ext cx="457200" cy="3810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75" name="Straight Arrow Connector 74"/>
            <p:cNvCxnSpPr>
              <a:stCxn id="45" idx="3"/>
              <a:endCxn id="73" idx="1"/>
            </p:cNvCxnSpPr>
            <p:nvPr/>
          </p:nvCxnSpPr>
          <p:spPr bwMode="auto">
            <a:xfrm>
              <a:off x="1219200" y="5410200"/>
              <a:ext cx="304800" cy="2844"/>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pic>
        <p:nvPicPr>
          <p:cNvPr id="65" name="Picture 4" descr="C:\Users\hvolos\AppData\Local\Microsoft\Windows\Temporary Internet Files\Content.IE5\WIOWFVPY\MP900448055[1].jpg"/>
          <p:cNvPicPr>
            <a:picLocks noChangeAspect="1" noChangeArrowheads="1"/>
          </p:cNvPicPr>
          <p:nvPr/>
        </p:nvPicPr>
        <p:blipFill>
          <a:blip r:embed="rId5" cstate="print"/>
          <a:srcRect/>
          <a:stretch>
            <a:fillRect/>
          </a:stretch>
        </p:blipFill>
        <p:spPr bwMode="auto">
          <a:xfrm>
            <a:off x="4572000" y="1905000"/>
            <a:ext cx="609600" cy="542290"/>
          </a:xfrm>
          <a:prstGeom prst="rect">
            <a:avLst/>
          </a:prstGeom>
          <a:noFill/>
        </p:spPr>
      </p:pic>
      <p:cxnSp>
        <p:nvCxnSpPr>
          <p:cNvPr id="69" name="Straight Arrow Connector 68"/>
          <p:cNvCxnSpPr>
            <a:stCxn id="70" idx="0"/>
            <a:endCxn id="65" idx="2"/>
          </p:cNvCxnSpPr>
          <p:nvPr/>
        </p:nvCxnSpPr>
        <p:spPr bwMode="auto">
          <a:xfrm rot="5400000" flipH="1" flipV="1">
            <a:off x="3909957" y="3020382"/>
            <a:ext cx="1539935" cy="393752"/>
          </a:xfrm>
          <a:prstGeom prst="straightConnector1">
            <a:avLst/>
          </a:prstGeom>
          <a:solidFill>
            <a:schemeClr val="accent1"/>
          </a:solidFill>
          <a:ln w="53975" cap="flat" cmpd="sng" algn="ctr">
            <a:solidFill>
              <a:srgbClr val="FF0000"/>
            </a:solidFill>
            <a:prstDash val="solid"/>
            <a:round/>
            <a:headEnd type="none" w="med" len="med"/>
            <a:tailEnd type="arrow"/>
          </a:ln>
          <a:effectLst/>
        </p:spPr>
      </p:cxnSp>
      <p:sp>
        <p:nvSpPr>
          <p:cNvPr id="81" name="Rectangle 80"/>
          <p:cNvSpPr/>
          <p:nvPr/>
        </p:nvSpPr>
        <p:spPr bwMode="auto">
          <a:xfrm>
            <a:off x="304800" y="4626592"/>
            <a:ext cx="5334000" cy="154560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82" name="Group 81"/>
          <p:cNvGrpSpPr/>
          <p:nvPr/>
        </p:nvGrpSpPr>
        <p:grpSpPr>
          <a:xfrm>
            <a:off x="7239000" y="5257800"/>
            <a:ext cx="914400" cy="457200"/>
            <a:chOff x="6934200" y="5257800"/>
            <a:chExt cx="914400" cy="457200"/>
          </a:xfrm>
          <a:solidFill>
            <a:schemeClr val="bg1"/>
          </a:solidFill>
        </p:grpSpPr>
        <p:sp>
          <p:nvSpPr>
            <p:cNvPr id="71" name="Rectangle 70"/>
            <p:cNvSpPr/>
            <p:nvPr/>
          </p:nvSpPr>
          <p:spPr bwMode="auto">
            <a:xfrm>
              <a:off x="6934200" y="5257800"/>
              <a:ext cx="152400" cy="4572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4" name="Rectangle 73"/>
            <p:cNvSpPr/>
            <p:nvPr/>
          </p:nvSpPr>
          <p:spPr bwMode="auto">
            <a:xfrm>
              <a:off x="7086600" y="5257800"/>
              <a:ext cx="152400" cy="4572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6" name="Rectangle 75"/>
            <p:cNvSpPr/>
            <p:nvPr/>
          </p:nvSpPr>
          <p:spPr bwMode="auto">
            <a:xfrm>
              <a:off x="7239000" y="5257800"/>
              <a:ext cx="152400" cy="4572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7" name="Rectangle 76"/>
            <p:cNvSpPr/>
            <p:nvPr/>
          </p:nvSpPr>
          <p:spPr bwMode="auto">
            <a:xfrm>
              <a:off x="7391400" y="5257800"/>
              <a:ext cx="152400" cy="4572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9" name="Rectangle 78"/>
            <p:cNvSpPr/>
            <p:nvPr/>
          </p:nvSpPr>
          <p:spPr bwMode="auto">
            <a:xfrm>
              <a:off x="7543800" y="5257800"/>
              <a:ext cx="152400" cy="4572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0" name="Rectangle 79"/>
            <p:cNvSpPr/>
            <p:nvPr/>
          </p:nvSpPr>
          <p:spPr bwMode="auto">
            <a:xfrm>
              <a:off x="7696200" y="5257800"/>
              <a:ext cx="152400" cy="457200"/>
            </a:xfrm>
            <a:prstGeom prst="rect">
              <a:avLst/>
            </a:prstGeom>
            <a:grp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61" name="&quot;No&quot; Symbol 60"/>
          <p:cNvSpPr/>
          <p:nvPr/>
        </p:nvSpPr>
        <p:spPr bwMode="auto">
          <a:xfrm>
            <a:off x="6858000" y="4648200"/>
            <a:ext cx="1676400" cy="1447800"/>
          </a:xfrm>
          <a:prstGeom prst="noSmoking">
            <a:avLst/>
          </a:prstGeom>
          <a:solidFill>
            <a:srgbClr val="FF0000"/>
          </a:solid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3" name="&quot;No&quot; Symbol 82"/>
          <p:cNvSpPr/>
          <p:nvPr/>
        </p:nvSpPr>
        <p:spPr bwMode="auto">
          <a:xfrm>
            <a:off x="6858000" y="1905000"/>
            <a:ext cx="1676400" cy="1447800"/>
          </a:xfrm>
          <a:prstGeom prst="noSmoking">
            <a:avLst/>
          </a:prstGeom>
          <a:solidFill>
            <a:srgbClr val="FF0000"/>
          </a:solid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childTnLst>
                          </p:cTn>
                        </p:par>
                        <p:par>
                          <p:cTn id="37" fill="hold">
                            <p:stCondLst>
                              <p:cond delay="0"/>
                            </p:stCondLst>
                            <p:childTnLst>
                              <p:par>
                                <p:cTn id="38" presetID="1" presetClass="exit" presetSubtype="0" fill="hold" grpId="1" nodeType="afterEffect">
                                  <p:stCondLst>
                                    <p:cond delay="1000"/>
                                  </p:stCondLst>
                                  <p:childTnLst>
                                    <p:set>
                                      <p:cBhvr>
                                        <p:cTn id="39" dur="1" fill="hold">
                                          <p:stCondLst>
                                            <p:cond delay="0"/>
                                          </p:stCondLst>
                                        </p:cTn>
                                        <p:tgtEl>
                                          <p:spTgt spid="83"/>
                                        </p:tgtEl>
                                        <p:attrNameLst>
                                          <p:attrName>style.visibility</p:attrName>
                                        </p:attrNameLst>
                                      </p:cBhvr>
                                      <p:to>
                                        <p:strVal val="hidden"/>
                                      </p:to>
                                    </p:set>
                                  </p:childTnLst>
                                </p:cTn>
                              </p:par>
                            </p:childTnLst>
                          </p:cTn>
                        </p:par>
                        <p:par>
                          <p:cTn id="40" fill="hold">
                            <p:stCondLst>
                              <p:cond delay="1000"/>
                            </p:stCondLst>
                            <p:childTnLst>
                              <p:par>
                                <p:cTn id="41" presetID="1" presetClass="exit"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par>
                          <p:cTn id="43" fill="hold">
                            <p:stCondLst>
                              <p:cond delay="1000"/>
                            </p:stCondLst>
                            <p:childTnLst>
                              <p:par>
                                <p:cTn id="44" presetID="1" presetClass="exit" presetSubtype="0" fill="hold" nodeType="afterEffect">
                                  <p:stCondLst>
                                    <p:cond delay="0"/>
                                  </p:stCondLst>
                                  <p:childTnLst>
                                    <p:set>
                                      <p:cBhvr>
                                        <p:cTn id="45" dur="1" fill="hold">
                                          <p:stCondLst>
                                            <p:cond delay="0"/>
                                          </p:stCondLst>
                                        </p:cTn>
                                        <p:tgtEl>
                                          <p:spTgt spid="2052"/>
                                        </p:tgtEl>
                                        <p:attrNameLst>
                                          <p:attrName>style.visibility</p:attrName>
                                        </p:attrNameLst>
                                      </p:cBhvr>
                                      <p:to>
                                        <p:strVal val="hidden"/>
                                      </p:to>
                                    </p:set>
                                  </p:childTnLst>
                                </p:cTn>
                              </p:par>
                            </p:childTnLst>
                          </p:cTn>
                        </p:par>
                        <p:par>
                          <p:cTn id="46" fill="hold">
                            <p:stCondLst>
                              <p:cond delay="1000"/>
                            </p:stCondLst>
                            <p:childTnLst>
                              <p:par>
                                <p:cTn id="47" presetID="1" presetClass="exit"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hidden"/>
                                      </p:to>
                                    </p:se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par>
                          <p:cTn id="52" fill="hold">
                            <p:stCondLst>
                              <p:cond delay="1000"/>
                            </p:stCondLst>
                            <p:childTnLst>
                              <p:par>
                                <p:cTn id="53" presetID="1" presetClass="exit" presetSubtype="0" fill="hold" nodeType="afterEffect">
                                  <p:stCondLst>
                                    <p:cond delay="0"/>
                                  </p:stCondLst>
                                  <p:childTnLst>
                                    <p:set>
                                      <p:cBhvr>
                                        <p:cTn id="54" dur="1" fill="hold">
                                          <p:stCondLst>
                                            <p:cond delay="0"/>
                                          </p:stCondLst>
                                        </p:cTn>
                                        <p:tgtEl>
                                          <p:spTgt spid="67"/>
                                        </p:tgtEl>
                                        <p:attrNameLst>
                                          <p:attrName>style.visibility</p:attrName>
                                        </p:attrNameLst>
                                      </p:cBhvr>
                                      <p:to>
                                        <p:strVal val="hidden"/>
                                      </p:to>
                                    </p:set>
                                  </p:childTnLst>
                                </p:cTn>
                              </p:par>
                            </p:childTnLst>
                          </p:cTn>
                        </p:par>
                        <p:par>
                          <p:cTn id="55" fill="hold">
                            <p:stCondLst>
                              <p:cond delay="1000"/>
                            </p:stCondLst>
                            <p:childTnLst>
                              <p:par>
                                <p:cTn id="56" presetID="1" presetClass="exit" presetSubtype="0" fill="hold" grpId="0" nodeType="afterEffect">
                                  <p:stCondLst>
                                    <p:cond delay="0"/>
                                  </p:stCondLst>
                                  <p:childTnLst>
                                    <p:set>
                                      <p:cBhvr>
                                        <p:cTn id="57" dur="1" fill="hold">
                                          <p:stCondLst>
                                            <p:cond delay="0"/>
                                          </p:stCondLst>
                                        </p:cTn>
                                        <p:tgtEl>
                                          <p:spTgt spid="68"/>
                                        </p:tgtEl>
                                        <p:attrNameLst>
                                          <p:attrName>style.visibility</p:attrName>
                                        </p:attrNameLst>
                                      </p:cBhvr>
                                      <p:to>
                                        <p:strVal val="hidden"/>
                                      </p:to>
                                    </p:set>
                                  </p:childTnLst>
                                </p:cTn>
                              </p:par>
                            </p:childTnLst>
                          </p:cTn>
                        </p:par>
                        <p:par>
                          <p:cTn id="58" fill="hold">
                            <p:stCondLst>
                              <p:cond delay="1000"/>
                            </p:stCondLst>
                            <p:childTnLst>
                              <p:par>
                                <p:cTn id="59" presetID="1" presetClass="entr" presetSubtype="0" fill="hold" grpId="0" nodeType="after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0"/>
                                          </p:stCondLst>
                                        </p:cTn>
                                        <p:tgtEl>
                                          <p:spTgt spid="6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69"/>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7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childTnLst>
                                </p:cTn>
                              </p:par>
                              <p:par>
                                <p:cTn id="76" presetID="1" presetClass="entr" presetSubtype="0" fill="hold" grpId="1" nodeType="withEffect">
                                  <p:stCondLst>
                                    <p:cond delay="0"/>
                                  </p:stCondLst>
                                  <p:childTnLst>
                                    <p:set>
                                      <p:cBhvr>
                                        <p:cTn id="77" dur="1" fill="hold">
                                          <p:stCondLst>
                                            <p:cond delay="0"/>
                                          </p:stCondLst>
                                        </p:cTn>
                                        <p:tgtEl>
                                          <p:spTgt spid="5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3"/>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7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8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61"/>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54"/>
                                        </p:tgtEl>
                                        <p:attrNameLst>
                                          <p:attrName>style.visibility</p:attrName>
                                        </p:attrNameLst>
                                      </p:cBhvr>
                                      <p:to>
                                        <p:strVal val="visible"/>
                                      </p:to>
                                    </p:set>
                                  </p:childTnLst>
                                </p:cTn>
                              </p:par>
                            </p:childTnLst>
                          </p:cTn>
                        </p:par>
                        <p:par>
                          <p:cTn id="98" fill="hold">
                            <p:stCondLst>
                              <p:cond delay="0"/>
                            </p:stCondLst>
                            <p:childTnLst>
                              <p:par>
                                <p:cTn id="99" presetID="1" presetClass="exit" presetSubtype="0" fill="hold" grpId="0" nodeType="afterEffect">
                                  <p:stCondLst>
                                    <p:cond delay="500"/>
                                  </p:stCondLst>
                                  <p:childTnLst>
                                    <p:set>
                                      <p:cBhvr>
                                        <p:cTn id="100" dur="1" fill="hold">
                                          <p:stCondLst>
                                            <p:cond delay="0"/>
                                          </p:stCondLst>
                                        </p:cTn>
                                        <p:tgtEl>
                                          <p:spTgt spid="52"/>
                                        </p:tgtEl>
                                        <p:attrNameLst>
                                          <p:attrName>style.visibility</p:attrName>
                                        </p:attrNameLst>
                                      </p:cBhvr>
                                      <p:to>
                                        <p:strVal val="hidden"/>
                                      </p:to>
                                    </p:set>
                                  </p:childTnLst>
                                </p:cTn>
                              </p:par>
                            </p:childTnLst>
                          </p:cTn>
                        </p:par>
                        <p:par>
                          <p:cTn id="101" fill="hold">
                            <p:stCondLst>
                              <p:cond delay="500"/>
                            </p:stCondLst>
                            <p:childTnLst>
                              <p:par>
                                <p:cTn id="102" presetID="1" presetClass="exit" presetSubtype="0" fill="hold" grpId="1" nodeType="afterEffect">
                                  <p:stCondLst>
                                    <p:cond delay="0"/>
                                  </p:stCondLst>
                                  <p:childTnLst>
                                    <p:set>
                                      <p:cBhvr>
                                        <p:cTn id="103" dur="1" fill="hold">
                                          <p:stCondLst>
                                            <p:cond delay="0"/>
                                          </p:stCondLst>
                                        </p:cTn>
                                        <p:tgtEl>
                                          <p:spTgt spid="18"/>
                                        </p:tgtEl>
                                        <p:attrNameLst>
                                          <p:attrName>style.visibility</p:attrName>
                                        </p:attrNameLst>
                                      </p:cBhvr>
                                      <p:to>
                                        <p:strVal val="hidden"/>
                                      </p:to>
                                    </p:set>
                                  </p:childTnLst>
                                </p:cTn>
                              </p:par>
                            </p:childTnLst>
                          </p:cTn>
                        </p:par>
                        <p:par>
                          <p:cTn id="104" fill="hold">
                            <p:stCondLst>
                              <p:cond delay="500"/>
                            </p:stCondLst>
                            <p:childTnLst>
                              <p:par>
                                <p:cTn id="105" presetID="1" presetClass="exit" presetSubtype="0" fill="hold" grpId="1" nodeType="afterEffect">
                                  <p:stCondLst>
                                    <p:cond delay="0"/>
                                  </p:stCondLst>
                                  <p:childTnLst>
                                    <p:set>
                                      <p:cBhvr>
                                        <p:cTn id="106" dur="1" fill="hold">
                                          <p:stCondLst>
                                            <p:cond delay="0"/>
                                          </p:stCondLst>
                                        </p:cTn>
                                        <p:tgtEl>
                                          <p:spTgt spid="61"/>
                                        </p:tgtEl>
                                        <p:attrNameLst>
                                          <p:attrName>style.visibility</p:attrName>
                                        </p:attrNameLst>
                                      </p:cBhvr>
                                      <p:to>
                                        <p:strVal val="hidden"/>
                                      </p:to>
                                    </p:set>
                                  </p:childTnLst>
                                </p:cTn>
                              </p:par>
                            </p:childTnLst>
                          </p:cTn>
                        </p:par>
                        <p:par>
                          <p:cTn id="107" fill="hold">
                            <p:stCondLst>
                              <p:cond delay="500"/>
                            </p:stCondLst>
                            <p:childTnLst>
                              <p:par>
                                <p:cTn id="108" presetID="1" presetClass="exit" presetSubtype="0" fill="hold" grpId="1" nodeType="afterEffect">
                                  <p:stCondLst>
                                    <p:cond delay="0"/>
                                  </p:stCondLst>
                                  <p:childTnLst>
                                    <p:set>
                                      <p:cBhvr>
                                        <p:cTn id="109" dur="1" fill="hold">
                                          <p:stCondLst>
                                            <p:cond delay="0"/>
                                          </p:stCondLst>
                                        </p:cTn>
                                        <p:tgtEl>
                                          <p:spTgt spid="48"/>
                                        </p:tgtEl>
                                        <p:attrNameLst>
                                          <p:attrName>style.visibility</p:attrName>
                                        </p:attrNameLst>
                                      </p:cBhvr>
                                      <p:to>
                                        <p:strVal val="hidden"/>
                                      </p:to>
                                    </p:set>
                                  </p:childTnLst>
                                </p:cTn>
                              </p:par>
                            </p:childTnLst>
                          </p:cTn>
                        </p:par>
                        <p:par>
                          <p:cTn id="110" fill="hold">
                            <p:stCondLst>
                              <p:cond delay="500"/>
                            </p:stCondLst>
                            <p:childTnLst>
                              <p:par>
                                <p:cTn id="111" presetID="1" presetClass="exit" presetSubtype="0" fill="hold" nodeType="afterEffect">
                                  <p:stCondLst>
                                    <p:cond delay="0"/>
                                  </p:stCondLst>
                                  <p:childTnLst>
                                    <p:set>
                                      <p:cBhvr>
                                        <p:cTn id="112"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10" grpId="0"/>
      <p:bldP spid="11" grpId="0"/>
      <p:bldP spid="12" grpId="0"/>
      <p:bldP spid="12" grpId="1"/>
      <p:bldP spid="16" grpId="0" animBg="1"/>
      <p:bldP spid="16" grpId="1" animBg="1"/>
      <p:bldP spid="17" grpId="0" animBg="1"/>
      <p:bldP spid="18" grpId="0" animBg="1"/>
      <p:bldP spid="18" grpId="1" animBg="1"/>
      <p:bldP spid="48" grpId="0"/>
      <p:bldP spid="48" grpId="1"/>
      <p:bldP spid="51" grpId="0" animBg="1"/>
      <p:bldP spid="52" grpId="0" animBg="1"/>
      <p:bldP spid="52" grpId="1" animBg="1"/>
      <p:bldP spid="62" grpId="0"/>
      <p:bldP spid="63" grpId="0"/>
      <p:bldP spid="68" grpId="0" animBg="1"/>
      <p:bldP spid="43" grpId="0" animBg="1"/>
      <p:bldP spid="81" grpId="0" animBg="1"/>
      <p:bldP spid="61" grpId="0" animBg="1"/>
      <p:bldP spid="61" grpId="1" animBg="1"/>
      <p:bldP spid="83" grpId="0" animBg="1"/>
      <p:bldP spid="8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915E22-06A2-AE41-BD0F-98ED5843C1BE}"/>
              </a:ext>
            </a:extLst>
          </p:cNvPr>
          <p:cNvSpPr>
            <a:spLocks noGrp="1"/>
          </p:cNvSpPr>
          <p:nvPr>
            <p:ph type="ftr" sz="quarter" idx="11"/>
          </p:nvPr>
        </p:nvSpPr>
        <p:spPr/>
        <p:txBody>
          <a:bodyPr/>
          <a:lstStyle/>
          <a:p>
            <a:fld id="{6215C00B-9DEC-4460-A93B-7EBC7AA8CA1F}" type="slidenum">
              <a:rPr lang="en-US" smtClean="0"/>
              <a:pPr/>
              <a:t>18</a:t>
            </a:fld>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BF309C22-15B8-5545-A7E0-7B61F72A2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09" y="136524"/>
            <a:ext cx="9693109" cy="6231917"/>
          </a:xfrm>
          <a:prstGeom prst="rect">
            <a:avLst/>
          </a:prstGeom>
        </p:spPr>
      </p:pic>
    </p:spTree>
    <p:extLst>
      <p:ext uri="{BB962C8B-B14F-4D97-AF65-F5344CB8AC3E}">
        <p14:creationId xmlns:p14="http://schemas.microsoft.com/office/powerpoint/2010/main" val="4133161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6C11BC1-7436-C24E-BACF-E7E77FC444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3838078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27" name="Rectangle 15"/>
          <p:cNvSpPr>
            <a:spLocks noGrp="1" noChangeArrowheads="1"/>
          </p:cNvSpPr>
          <p:nvPr>
            <p:ph type="subTitle" idx="1"/>
          </p:nvPr>
        </p:nvSpPr>
        <p:spPr>
          <a:xfrm>
            <a:off x="609600" y="3886200"/>
            <a:ext cx="7848600" cy="2514600"/>
          </a:xfrm>
        </p:spPr>
        <p:txBody>
          <a:bodyPr/>
          <a:lstStyle/>
          <a:p>
            <a:endParaRPr lang="en-US" dirty="0"/>
          </a:p>
          <a:p>
            <a:r>
              <a:rPr lang="en-US" dirty="0" err="1">
                <a:solidFill>
                  <a:srgbClr val="C00000"/>
                </a:solidFill>
              </a:rPr>
              <a:t>Haris</a:t>
            </a:r>
            <a:r>
              <a:rPr lang="en-US" dirty="0">
                <a:solidFill>
                  <a:srgbClr val="C00000"/>
                </a:solidFill>
              </a:rPr>
              <a:t> Volos</a:t>
            </a:r>
          </a:p>
          <a:p>
            <a:r>
              <a:rPr lang="en-US" sz="2800" dirty="0"/>
              <a:t>Andres </a:t>
            </a:r>
            <a:r>
              <a:rPr lang="en-US" sz="2800" dirty="0" err="1"/>
              <a:t>Jaan</a:t>
            </a:r>
            <a:r>
              <a:rPr lang="en-US" sz="2800" dirty="0"/>
              <a:t> Tack, Michael M. Swift</a:t>
            </a:r>
          </a:p>
          <a:p>
            <a:endParaRPr lang="en-US" sz="2000" dirty="0"/>
          </a:p>
          <a:p>
            <a:r>
              <a:rPr lang="en-US" sz="2400" dirty="0"/>
              <a:t>University of Wisconsin – Madison</a:t>
            </a:r>
          </a:p>
          <a:p>
            <a:r>
              <a:rPr lang="en-US" sz="2400" dirty="0"/>
              <a:t>ASPLOS </a:t>
            </a:r>
            <a:r>
              <a:rPr lang="en-US" sz="2400" dirty="0">
                <a:solidFill>
                  <a:schemeClr val="accent2"/>
                </a:solidFill>
              </a:rPr>
              <a:t>2011</a:t>
            </a:r>
          </a:p>
        </p:txBody>
      </p:sp>
      <p:sp>
        <p:nvSpPr>
          <p:cNvPr id="320526" name="Rectangle 14"/>
          <p:cNvSpPr>
            <a:spLocks noGrp="1" noChangeArrowheads="1"/>
          </p:cNvSpPr>
          <p:nvPr>
            <p:ph type="ctrTitle"/>
          </p:nvPr>
        </p:nvSpPr>
        <p:spPr>
          <a:xfrm>
            <a:off x="304800" y="1676400"/>
            <a:ext cx="8458200" cy="1905000"/>
          </a:xfrm>
        </p:spPr>
        <p:txBody>
          <a:bodyPr/>
          <a:lstStyle/>
          <a:p>
            <a:r>
              <a:rPr lang="en-US" sz="5400" dirty="0"/>
              <a:t>Mnemosyne</a:t>
            </a:r>
            <a:br>
              <a:rPr lang="en-US" sz="4000" dirty="0"/>
            </a:br>
            <a:r>
              <a:rPr lang="en-US" sz="4000" dirty="0"/>
              <a:t>Lightweight Persistent Memory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email&#10;&#10;Description automatically generated">
            <a:extLst>
              <a:ext uri="{FF2B5EF4-FFF2-40B4-BE49-F238E27FC236}">
                <a16:creationId xmlns:a16="http://schemas.microsoft.com/office/drawing/2014/main" id="{AABD506E-35A2-4248-AA1A-54C1A9F22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379848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27B368A6-6FC3-6545-A760-5BF4F0F73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2397991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1842F82-7ECB-4C4D-8EF3-29377E03C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4178468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39949-88AF-5843-BAA7-B19C63126EBD}"/>
              </a:ext>
            </a:extLst>
          </p:cNvPr>
          <p:cNvSpPr>
            <a:spLocks noGrp="1"/>
          </p:cNvSpPr>
          <p:nvPr>
            <p:ph type="title"/>
          </p:nvPr>
        </p:nvSpPr>
        <p:spPr/>
        <p:txBody>
          <a:bodyPr/>
          <a:lstStyle/>
          <a:p>
            <a:r>
              <a:rPr lang="en-US" dirty="0"/>
              <a:t>Deliver?</a:t>
            </a:r>
          </a:p>
        </p:txBody>
      </p:sp>
      <p:sp>
        <p:nvSpPr>
          <p:cNvPr id="3" name="Content Placeholder 2">
            <a:extLst>
              <a:ext uri="{FF2B5EF4-FFF2-40B4-BE49-F238E27FC236}">
                <a16:creationId xmlns:a16="http://schemas.microsoft.com/office/drawing/2014/main" id="{86B29F5D-C2E4-1B49-88AB-D8A16B89C2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7657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solidFill>
                  <a:schemeClr val="bg1">
                    <a:lumMod val="85000"/>
                  </a:schemeClr>
                </a:solidFill>
              </a:rPr>
              <a:t>Motivation</a:t>
            </a:r>
          </a:p>
          <a:p>
            <a:r>
              <a:rPr lang="en-US" b="1" dirty="0"/>
              <a:t>Persistent Memory</a:t>
            </a:r>
          </a:p>
          <a:p>
            <a:pPr lvl="1"/>
            <a:r>
              <a:rPr lang="en-US" b="1" dirty="0"/>
              <a:t>Persistent regions</a:t>
            </a:r>
          </a:p>
          <a:p>
            <a:pPr lvl="1"/>
            <a:r>
              <a:rPr lang="en-US" b="1" dirty="0"/>
              <a:t>Consistent updates</a:t>
            </a:r>
          </a:p>
          <a:p>
            <a:r>
              <a:rPr lang="en-US" dirty="0"/>
              <a:t>Durable Memory Transactions</a:t>
            </a:r>
          </a:p>
          <a:p>
            <a:r>
              <a:rPr lang="en-US" dirty="0"/>
              <a:t>Evaluation</a:t>
            </a:r>
          </a:p>
        </p:txBody>
      </p:sp>
      <p:sp>
        <p:nvSpPr>
          <p:cNvPr id="4" name="Footer Placeholder 3"/>
          <p:cNvSpPr>
            <a:spLocks noGrp="1"/>
          </p:cNvSpPr>
          <p:nvPr>
            <p:ph type="ftr" sz="quarter" idx="10"/>
          </p:nvPr>
        </p:nvSpPr>
        <p:spPr/>
        <p:txBody>
          <a:bodyPr/>
          <a:lstStyle/>
          <a:p>
            <a:fld id="{6215C00B-9DEC-4460-A93B-7EBC7AA8CA1F}" type="slidenum">
              <a:rPr lang="en-US" smtClean="0"/>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FD3712B-D487-154F-AC2D-7235EEE24D75}"/>
              </a:ext>
            </a:extLst>
          </p:cNvPr>
          <p:cNvSpPr>
            <a:spLocks noGrp="1"/>
          </p:cNvSpPr>
          <p:nvPr>
            <p:ph type="ftr" sz="quarter" idx="11"/>
          </p:nvPr>
        </p:nvSpPr>
        <p:spPr/>
        <p:txBody>
          <a:bodyPr/>
          <a:lstStyle/>
          <a:p>
            <a:fld id="{6215C00B-9DEC-4460-A93B-7EBC7AA8CA1F}" type="slidenum">
              <a:rPr lang="en-US" smtClean="0"/>
              <a:pPr/>
              <a:t>25</a:t>
            </a:fld>
            <a:endParaRPr lang="en-US" dirty="0"/>
          </a:p>
        </p:txBody>
      </p:sp>
      <p:pic>
        <p:nvPicPr>
          <p:cNvPr id="8" name="Picture 7" descr="Table&#10;&#10;Description automatically generated">
            <a:extLst>
              <a:ext uri="{FF2B5EF4-FFF2-40B4-BE49-F238E27FC236}">
                <a16:creationId xmlns:a16="http://schemas.microsoft.com/office/drawing/2014/main" id="{AC8900DD-726F-B145-94E3-FC8057DF1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4213788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6809-A539-CF4F-82D0-D66561E9E54D}"/>
              </a:ext>
            </a:extLst>
          </p:cNvPr>
          <p:cNvSpPr>
            <a:spLocks noGrp="1"/>
          </p:cNvSpPr>
          <p:nvPr>
            <p:ph type="title"/>
          </p:nvPr>
        </p:nvSpPr>
        <p:spPr/>
        <p:txBody>
          <a:bodyPr/>
          <a:lstStyle/>
          <a:p>
            <a:r>
              <a:rPr lang="en-US" dirty="0"/>
              <a:t>Techniques?</a:t>
            </a:r>
          </a:p>
        </p:txBody>
      </p:sp>
      <p:sp>
        <p:nvSpPr>
          <p:cNvPr id="3" name="Content Placeholder 2">
            <a:extLst>
              <a:ext uri="{FF2B5EF4-FFF2-40B4-BE49-F238E27FC236}">
                <a16:creationId xmlns:a16="http://schemas.microsoft.com/office/drawing/2014/main" id="{A7E21596-4B25-D94D-8F19-A8A4099C3F97}"/>
              </a:ext>
            </a:extLst>
          </p:cNvPr>
          <p:cNvSpPr>
            <a:spLocks noGrp="1"/>
          </p:cNvSpPr>
          <p:nvPr>
            <p:ph idx="1"/>
          </p:nvPr>
        </p:nvSpPr>
        <p:spPr/>
        <p:txBody>
          <a:bodyPr/>
          <a:lstStyle/>
          <a:p>
            <a:r>
              <a:rPr lang="en-US" dirty="0"/>
              <a:t>Basic Data Structures and Operations</a:t>
            </a:r>
          </a:p>
          <a:p>
            <a:endParaRPr lang="en-US" dirty="0"/>
          </a:p>
          <a:p>
            <a:r>
              <a:rPr lang="en-US" dirty="0"/>
              <a:t>Consistency</a:t>
            </a:r>
          </a:p>
          <a:p>
            <a:endParaRPr lang="en-US" dirty="0"/>
          </a:p>
          <a:p>
            <a:r>
              <a:rPr lang="en-US" dirty="0"/>
              <a:t>Durable Memory Transactions</a:t>
            </a:r>
          </a:p>
        </p:txBody>
      </p:sp>
    </p:spTree>
    <p:extLst>
      <p:ext uri="{BB962C8B-B14F-4D97-AF65-F5344CB8AC3E}">
        <p14:creationId xmlns:p14="http://schemas.microsoft.com/office/powerpoint/2010/main" val="3692381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Regions</a:t>
            </a:r>
          </a:p>
        </p:txBody>
      </p:sp>
      <p:sp>
        <p:nvSpPr>
          <p:cNvPr id="3" name="Content Placeholder 2"/>
          <p:cNvSpPr>
            <a:spLocks noGrp="1"/>
          </p:cNvSpPr>
          <p:nvPr>
            <p:ph idx="1"/>
          </p:nvPr>
        </p:nvSpPr>
        <p:spPr>
          <a:xfrm>
            <a:off x="152400" y="1066800"/>
            <a:ext cx="8839200" cy="5410200"/>
          </a:xfrm>
        </p:spPr>
        <p:txBody>
          <a:bodyPr/>
          <a:lstStyle/>
          <a:p>
            <a:r>
              <a:rPr lang="en-US" dirty="0"/>
              <a:t>Virtual memory segments stored in SCM</a:t>
            </a:r>
          </a:p>
          <a:p>
            <a:pPr lvl="1"/>
            <a:r>
              <a:rPr lang="en-US" dirty="0"/>
              <a:t>Enable programming flexibility</a:t>
            </a:r>
          </a:p>
          <a:p>
            <a:pPr lvl="1"/>
            <a:r>
              <a:rPr lang="en-US" dirty="0"/>
              <a:t>Persist across restarts</a:t>
            </a:r>
          </a:p>
          <a:p>
            <a:pPr lvl="1"/>
            <a:endParaRPr lang="en-US" dirty="0"/>
          </a:p>
          <a:p>
            <a:endParaRPr lang="en-US" sz="2800" dirty="0"/>
          </a:p>
          <a:p>
            <a:endParaRPr lang="en-US" sz="2800" dirty="0"/>
          </a:p>
          <a:p>
            <a:endParaRPr lang="en-US" sz="2400" dirty="0"/>
          </a:p>
          <a:p>
            <a:pPr lvl="1"/>
            <a:endParaRPr lang="en-US" sz="2400" dirty="0"/>
          </a:p>
          <a:p>
            <a:endParaRPr lang="en-US" sz="2800" dirty="0"/>
          </a:p>
          <a:p>
            <a:pPr lvl="1"/>
            <a:endParaRPr 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Regions</a:t>
            </a:r>
          </a:p>
        </p:txBody>
      </p:sp>
      <p:sp>
        <p:nvSpPr>
          <p:cNvPr id="3" name="Content Placeholder 2"/>
          <p:cNvSpPr>
            <a:spLocks noGrp="1"/>
          </p:cNvSpPr>
          <p:nvPr>
            <p:ph idx="1"/>
          </p:nvPr>
        </p:nvSpPr>
        <p:spPr>
          <a:xfrm>
            <a:off x="152400" y="1066800"/>
            <a:ext cx="8839200" cy="5410200"/>
          </a:xfrm>
        </p:spPr>
        <p:txBody>
          <a:bodyPr/>
          <a:lstStyle/>
          <a:p>
            <a:r>
              <a:rPr lang="en-US" dirty="0"/>
              <a:t>Virtual memory segments stored in SCM</a:t>
            </a:r>
          </a:p>
          <a:p>
            <a:pPr lvl="1"/>
            <a:r>
              <a:rPr lang="en-US" dirty="0"/>
              <a:t>Enable programming flexibility</a:t>
            </a:r>
          </a:p>
          <a:p>
            <a:pPr lvl="1"/>
            <a:r>
              <a:rPr lang="en-US" dirty="0"/>
              <a:t>Persist across restarts</a:t>
            </a:r>
          </a:p>
          <a:p>
            <a:pPr>
              <a:buFont typeface="Wingdings" pitchFamily="2" charset="2"/>
              <a:buChar char="Ø"/>
            </a:pPr>
            <a:r>
              <a:rPr lang="en-US" dirty="0"/>
              <a:t>Two region types</a:t>
            </a:r>
          </a:p>
          <a:p>
            <a:endParaRPr lang="en-US" sz="2800" dirty="0"/>
          </a:p>
          <a:p>
            <a:endParaRPr lang="en-US" sz="2400" dirty="0"/>
          </a:p>
          <a:p>
            <a:pPr lvl="1"/>
            <a:endParaRPr lang="en-US" sz="2400" dirty="0"/>
          </a:p>
          <a:p>
            <a:endParaRPr lang="en-US" sz="2800" dirty="0"/>
          </a:p>
          <a:p>
            <a:pPr lvl="1"/>
            <a:endParaRPr lang="en-US" sz="2400" dirty="0"/>
          </a:p>
        </p:txBody>
      </p:sp>
      <p:sp>
        <p:nvSpPr>
          <p:cNvPr id="4" name="Footer Placeholder 3"/>
          <p:cNvSpPr>
            <a:spLocks noGrp="1"/>
          </p:cNvSpPr>
          <p:nvPr>
            <p:ph type="ftr" sz="quarter" idx="10"/>
          </p:nvPr>
        </p:nvSpPr>
        <p:spPr/>
        <p:txBody>
          <a:bodyPr/>
          <a:lstStyle/>
          <a:p>
            <a:fld id="{6215C00B-9DEC-4460-A93B-7EBC7AA8CA1F}" type="slidenum">
              <a:rPr lang="en-US" smtClean="0"/>
              <a:pPr/>
              <a:t>28</a:t>
            </a:fld>
            <a:endParaRPr lang="en-US" dirty="0"/>
          </a:p>
        </p:txBody>
      </p:sp>
      <p:graphicFrame>
        <p:nvGraphicFramePr>
          <p:cNvPr id="9" name="Table 8"/>
          <p:cNvGraphicFramePr>
            <a:graphicFrameLocks noGrp="1"/>
          </p:cNvGraphicFramePr>
          <p:nvPr/>
        </p:nvGraphicFramePr>
        <p:xfrm>
          <a:off x="685800" y="3352800"/>
          <a:ext cx="7772400" cy="111252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70840">
                <a:tc>
                  <a:txBody>
                    <a:bodyPr/>
                    <a:lstStyle/>
                    <a:p>
                      <a:r>
                        <a:rPr lang="en-US" dirty="0"/>
                        <a:t>Persistent region type</a:t>
                      </a:r>
                    </a:p>
                  </a:txBody>
                  <a:tcPr/>
                </a:tc>
                <a:tc>
                  <a:txBody>
                    <a:bodyPr/>
                    <a:lstStyle/>
                    <a:p>
                      <a:r>
                        <a:rPr lang="en-US" dirty="0"/>
                        <a:t>API</a:t>
                      </a:r>
                    </a:p>
                  </a:txBody>
                  <a:tcPr/>
                </a:tc>
                <a:extLst>
                  <a:ext uri="{0D108BD9-81ED-4DB2-BD59-A6C34878D82A}">
                    <a16:rowId xmlns:a16="http://schemas.microsoft.com/office/drawing/2014/main" val="10000"/>
                  </a:ext>
                </a:extLst>
              </a:tr>
              <a:tr h="370840">
                <a:tc>
                  <a:txBody>
                    <a:bodyPr/>
                    <a:lstStyle/>
                    <a:p>
                      <a:r>
                        <a:rPr lang="en-US" b="1" dirty="0"/>
                        <a:t>Static</a:t>
                      </a:r>
                    </a:p>
                  </a:txBody>
                  <a:tcPr/>
                </a:tc>
                <a:tc>
                  <a:txBody>
                    <a:bodyPr/>
                    <a:lstStyle/>
                    <a:p>
                      <a:r>
                        <a:rPr lang="en-US" dirty="0" err="1">
                          <a:latin typeface="Courier New" pitchFamily="49" charset="0"/>
                          <a:cs typeface="Courier New" pitchFamily="49" charset="0"/>
                        </a:rPr>
                        <a:t>pstatic</a:t>
                      </a:r>
                      <a:r>
                        <a:rPr lang="en-US" dirty="0">
                          <a:latin typeface="Courier New" pitchFamily="49" charset="0"/>
                          <a:cs typeface="Courier New" pitchFamily="49" charset="0"/>
                        </a:rPr>
                        <a:t> </a:t>
                      </a:r>
                      <a:r>
                        <a:rPr lang="en-US" i="1" dirty="0" err="1">
                          <a:latin typeface="Courier New" pitchFamily="49" charset="0"/>
                          <a:cs typeface="Courier New" pitchFamily="49" charset="0"/>
                        </a:rPr>
                        <a:t>var</a:t>
                      </a:r>
                      <a:endParaRPr lang="en-US" i="1" dirty="0">
                        <a:latin typeface="Courier New" pitchFamily="49" charset="0"/>
                        <a:cs typeface="Courier New" pitchFamily="49" charset="0"/>
                      </a:endParaRPr>
                    </a:p>
                  </a:txBody>
                  <a:tcPr/>
                </a:tc>
                <a:extLst>
                  <a:ext uri="{0D108BD9-81ED-4DB2-BD59-A6C34878D82A}">
                    <a16:rowId xmlns:a16="http://schemas.microsoft.com/office/drawing/2014/main" val="10001"/>
                  </a:ext>
                </a:extLst>
              </a:tr>
              <a:tr h="370840">
                <a:tc>
                  <a:txBody>
                    <a:bodyPr/>
                    <a:lstStyle/>
                    <a:p>
                      <a:r>
                        <a:rPr lang="en-US" b="1" dirty="0"/>
                        <a:t>Dynamic</a:t>
                      </a:r>
                      <a:r>
                        <a:rPr lang="en-US" dirty="0"/>
                        <a:t> (persistent heap)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itchFamily="49" charset="0"/>
                          <a:cs typeface="Courier New" pitchFamily="49" charset="0"/>
                        </a:rPr>
                        <a:t>pmalloc</a:t>
                      </a:r>
                      <a:endParaRPr lang="en-US" dirty="0">
                        <a:latin typeface="Courier New" pitchFamily="49" charset="0"/>
                        <a:cs typeface="Courier New" pitchFamily="49" charset="0"/>
                      </a:endParaRPr>
                    </a:p>
                  </a:txBody>
                  <a:tcPr/>
                </a:tc>
                <a:extLst>
                  <a:ext uri="{0D108BD9-81ED-4DB2-BD59-A6C34878D82A}">
                    <a16:rowId xmlns:a16="http://schemas.microsoft.com/office/drawing/2014/main" val="10002"/>
                  </a:ext>
                </a:extLst>
              </a:tr>
            </a:tbl>
          </a:graphicData>
        </a:graphic>
      </p:graphicFrame>
      <p:sp>
        <p:nvSpPr>
          <p:cNvPr id="7" name="Rounded Rectangle 6"/>
          <p:cNvSpPr/>
          <p:nvPr/>
        </p:nvSpPr>
        <p:spPr bwMode="auto">
          <a:xfrm>
            <a:off x="6781800" y="5451144"/>
            <a:ext cx="1752600" cy="914400"/>
          </a:xfrm>
          <a:prstGeom prst="roundRect">
            <a:avLst/>
          </a:prstGeom>
          <a:solidFill>
            <a:srgbClr val="C00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Verdana" pitchFamily="34" charset="0"/>
              </a:rPr>
              <a:t>New</a:t>
            </a:r>
            <a:r>
              <a:rPr lang="en-US" dirty="0">
                <a:solidFill>
                  <a:schemeClr val="bg1"/>
                </a:solidFill>
              </a:rPr>
              <a:t> allocation</a:t>
            </a:r>
            <a:endParaRPr kumimoji="0" lang="en-US" sz="2400" b="0" i="0" u="none" strike="noStrike" cap="none" normalizeH="0" baseline="0" dirty="0">
              <a:ln>
                <a:noFill/>
              </a:ln>
              <a:solidFill>
                <a:schemeClr val="bg1"/>
              </a:solidFill>
              <a:effectLst/>
              <a:latin typeface="Verdana" pitchFamily="34" charset="0"/>
            </a:endParaRPr>
          </a:p>
        </p:txBody>
      </p:sp>
      <p:sp>
        <p:nvSpPr>
          <p:cNvPr id="12" name="Rounded Rectangle 11"/>
          <p:cNvSpPr/>
          <p:nvPr/>
        </p:nvSpPr>
        <p:spPr bwMode="auto">
          <a:xfrm>
            <a:off x="5105400" y="5146344"/>
            <a:ext cx="838200" cy="457200"/>
          </a:xfrm>
          <a:prstGeom prst="roundRect">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 name="Rounded Rectangle 12"/>
          <p:cNvSpPr/>
          <p:nvPr/>
        </p:nvSpPr>
        <p:spPr bwMode="auto">
          <a:xfrm>
            <a:off x="5181600" y="6060744"/>
            <a:ext cx="990600" cy="457200"/>
          </a:xfrm>
          <a:prstGeom prst="roundRect">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 name="Rounded Rectangle 13"/>
          <p:cNvSpPr/>
          <p:nvPr/>
        </p:nvSpPr>
        <p:spPr bwMode="auto">
          <a:xfrm>
            <a:off x="3733800" y="5679744"/>
            <a:ext cx="838200" cy="457200"/>
          </a:xfrm>
          <a:prstGeom prst="roundRect">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6" name="Straight Arrow Connector 15"/>
          <p:cNvCxnSpPr>
            <a:stCxn id="14" idx="3"/>
            <a:endCxn id="12" idx="1"/>
          </p:cNvCxnSpPr>
          <p:nvPr/>
        </p:nvCxnSpPr>
        <p:spPr bwMode="auto">
          <a:xfrm flipV="1">
            <a:off x="4572000" y="5374944"/>
            <a:ext cx="533400" cy="533400"/>
          </a:xfrm>
          <a:prstGeom prst="straightConnector1">
            <a:avLst/>
          </a:prstGeom>
          <a:solidFill>
            <a:schemeClr val="accent1"/>
          </a:solidFill>
          <a:ln w="38100" cap="flat" cmpd="sng" algn="ctr">
            <a:solidFill>
              <a:schemeClr val="accent1"/>
            </a:solidFill>
            <a:prstDash val="solid"/>
            <a:round/>
            <a:headEnd type="none" w="med" len="med"/>
            <a:tailEnd type="arrow"/>
          </a:ln>
          <a:effectLst/>
        </p:spPr>
      </p:cxnSp>
      <p:cxnSp>
        <p:nvCxnSpPr>
          <p:cNvPr id="18" name="Straight Arrow Connector 17"/>
          <p:cNvCxnSpPr>
            <a:stCxn id="14" idx="3"/>
            <a:endCxn id="13" idx="1"/>
          </p:cNvCxnSpPr>
          <p:nvPr/>
        </p:nvCxnSpPr>
        <p:spPr bwMode="auto">
          <a:xfrm>
            <a:off x="4572000" y="5908344"/>
            <a:ext cx="609600" cy="381000"/>
          </a:xfrm>
          <a:prstGeom prst="straightConnector1">
            <a:avLst/>
          </a:prstGeom>
          <a:solidFill>
            <a:schemeClr val="accent1"/>
          </a:solidFill>
          <a:ln w="38100" cap="flat" cmpd="sng" algn="ctr">
            <a:solidFill>
              <a:schemeClr val="accent1"/>
            </a:solidFill>
            <a:prstDash val="solid"/>
            <a:round/>
            <a:headEnd type="none" w="med" len="med"/>
            <a:tailEnd type="arrow"/>
          </a:ln>
          <a:effectLst/>
        </p:spPr>
      </p:cxnSp>
      <p:cxnSp>
        <p:nvCxnSpPr>
          <p:cNvPr id="20" name="Straight Arrow Connector 19"/>
          <p:cNvCxnSpPr>
            <a:stCxn id="12" idx="3"/>
            <a:endCxn id="7" idx="1"/>
          </p:cNvCxnSpPr>
          <p:nvPr/>
        </p:nvCxnSpPr>
        <p:spPr bwMode="auto">
          <a:xfrm>
            <a:off x="5943600" y="5374944"/>
            <a:ext cx="838200" cy="533400"/>
          </a:xfrm>
          <a:prstGeom prst="straightConnector1">
            <a:avLst/>
          </a:prstGeom>
          <a:solidFill>
            <a:schemeClr val="accent1"/>
          </a:solidFill>
          <a:ln w="38100" cap="flat" cmpd="sng" algn="ctr">
            <a:solidFill>
              <a:schemeClr val="accent1"/>
            </a:solidFill>
            <a:prstDash val="solid"/>
            <a:round/>
            <a:headEnd type="none" w="med" len="med"/>
            <a:tailEnd type="arrow"/>
          </a:ln>
          <a:effectLst/>
        </p:spPr>
      </p:cxnSp>
      <p:sp>
        <p:nvSpPr>
          <p:cNvPr id="30" name="Rounded Rectangle 29"/>
          <p:cNvSpPr/>
          <p:nvPr/>
        </p:nvSpPr>
        <p:spPr bwMode="auto">
          <a:xfrm>
            <a:off x="609600" y="5984544"/>
            <a:ext cx="2667000" cy="510778"/>
          </a:xfrm>
          <a:prstGeom prst="roundRect">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bg1"/>
                </a:solidFill>
                <a:effectLst/>
                <a:latin typeface="Verdana" pitchFamily="34" charset="0"/>
              </a:rPr>
              <a:t>myNamedRoot</a:t>
            </a:r>
            <a:endParaRPr kumimoji="0" lang="en-US" sz="2400" b="0" i="0" u="none" strike="noStrike" cap="none" normalizeH="0" baseline="0" dirty="0">
              <a:ln>
                <a:noFill/>
              </a:ln>
              <a:solidFill>
                <a:schemeClr val="bg1"/>
              </a:solidFill>
              <a:effectLst/>
              <a:latin typeface="Verdana" pitchFamily="34" charset="0"/>
            </a:endParaRPr>
          </a:p>
        </p:txBody>
      </p:sp>
      <p:cxnSp>
        <p:nvCxnSpPr>
          <p:cNvPr id="32" name="Straight Arrow Connector 31"/>
          <p:cNvCxnSpPr>
            <a:stCxn id="30" idx="3"/>
            <a:endCxn id="14" idx="1"/>
          </p:cNvCxnSpPr>
          <p:nvPr/>
        </p:nvCxnSpPr>
        <p:spPr bwMode="auto">
          <a:xfrm flipV="1">
            <a:off x="3276600" y="5908344"/>
            <a:ext cx="457200" cy="331589"/>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33" name="Rounded Rectangle 32"/>
          <p:cNvSpPr/>
          <p:nvPr/>
        </p:nvSpPr>
        <p:spPr bwMode="auto">
          <a:xfrm>
            <a:off x="6781800" y="5451144"/>
            <a:ext cx="1752600" cy="914400"/>
          </a:xfrm>
          <a:prstGeom prst="roundRect">
            <a:avLst/>
          </a:prstGeom>
          <a:solidFill>
            <a:schemeClr val="accent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Verdana" pitchFamily="34" charset="0"/>
            </a:endParaRPr>
          </a:p>
        </p:txBody>
      </p:sp>
      <p:cxnSp>
        <p:nvCxnSpPr>
          <p:cNvPr id="46" name="Straight Connector 45"/>
          <p:cNvCxnSpPr/>
          <p:nvPr/>
        </p:nvCxnSpPr>
        <p:spPr bwMode="auto">
          <a:xfrm rot="5400000">
            <a:off x="5468772" y="5715768"/>
            <a:ext cx="2016456" cy="0"/>
          </a:xfrm>
          <a:prstGeom prst="line">
            <a:avLst/>
          </a:prstGeom>
          <a:solidFill>
            <a:schemeClr val="accent1"/>
          </a:solidFill>
          <a:ln w="38100" cap="flat" cmpd="sng" algn="ctr">
            <a:solidFill>
              <a:schemeClr val="bg1">
                <a:lumMod val="65000"/>
              </a:schemeClr>
            </a:solidFill>
            <a:prstDash val="dash"/>
            <a:round/>
            <a:headEnd type="none" w="med" len="med"/>
            <a:tailEnd type="none" w="med" len="med"/>
          </a:ln>
          <a:effectLst/>
        </p:spPr>
      </p:cxnSp>
      <p:sp>
        <p:nvSpPr>
          <p:cNvPr id="48" name="TextBox 47"/>
          <p:cNvSpPr txBox="1"/>
          <p:nvPr/>
        </p:nvSpPr>
        <p:spPr>
          <a:xfrm>
            <a:off x="3725840" y="4567535"/>
            <a:ext cx="2496709" cy="461665"/>
          </a:xfrm>
          <a:prstGeom prst="rect">
            <a:avLst/>
          </a:prstGeom>
          <a:noFill/>
        </p:spPr>
        <p:txBody>
          <a:bodyPr wrap="none" rtlCol="0">
            <a:spAutoFit/>
          </a:bodyPr>
          <a:lstStyle/>
          <a:p>
            <a:r>
              <a:rPr lang="en-US" dirty="0">
                <a:solidFill>
                  <a:schemeClr val="accent1"/>
                </a:solidFill>
              </a:rPr>
              <a:t>Persistent data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solidFill>
              <a:schemeClr val="accent1"/>
            </a:solidFill>
          </a:ln>
        </p:spPr>
        <p:txBody>
          <a:bodyPr/>
          <a:lstStyle/>
          <a:p>
            <a:r>
              <a:rPr lang="en-US" dirty="0"/>
              <a:t>API</a:t>
            </a:r>
          </a:p>
          <a:p>
            <a:pPr lvl="1"/>
            <a:r>
              <a:rPr lang="en-US" dirty="0" err="1">
                <a:latin typeface="Courier New" pitchFamily="49" charset="0"/>
                <a:cs typeface="Courier New" pitchFamily="49" charset="0"/>
              </a:rPr>
              <a:t>pmalloc</a:t>
            </a:r>
            <a:r>
              <a:rPr lang="en-US" dirty="0">
                <a:latin typeface="Courier New" pitchFamily="49" charset="0"/>
                <a:cs typeface="Courier New" pitchFamily="49" charset="0"/>
              </a:rPr>
              <a:t>(</a:t>
            </a:r>
            <a:r>
              <a:rPr lang="en-US" dirty="0" err="1">
                <a:latin typeface="Courier New" pitchFamily="49" charset="0"/>
                <a:cs typeface="Courier New" pitchFamily="49" charset="0"/>
              </a:rPr>
              <a:t>sz</a:t>
            </a:r>
            <a:r>
              <a:rPr lang="en-US" dirty="0">
                <a:latin typeface="Courier New" pitchFamily="49" charset="0"/>
                <a:cs typeface="Courier New" pitchFamily="49" charset="0"/>
              </a:rPr>
              <a:t>, </a:t>
            </a:r>
            <a:r>
              <a:rPr lang="en-US" b="1" i="1" dirty="0" err="1">
                <a:latin typeface="Courier New" pitchFamily="49" charset="0"/>
                <a:cs typeface="Courier New" pitchFamily="49" charset="0"/>
              </a:rPr>
              <a:t>ptr</a:t>
            </a:r>
            <a:r>
              <a:rPr lang="en-US" dirty="0">
                <a:latin typeface="Courier New" pitchFamily="49" charset="0"/>
                <a:cs typeface="Courier New" pitchFamily="49" charset="0"/>
              </a:rPr>
              <a:t>)</a:t>
            </a:r>
          </a:p>
          <a:p>
            <a:pPr lvl="1"/>
            <a:r>
              <a:rPr lang="en-US" dirty="0" err="1">
                <a:latin typeface="Courier New" pitchFamily="49" charset="0"/>
                <a:cs typeface="Courier New" pitchFamily="49" charset="0"/>
              </a:rPr>
              <a:t>pfree</a:t>
            </a:r>
            <a:r>
              <a:rPr lang="en-US" dirty="0">
                <a:latin typeface="Courier New" pitchFamily="49" charset="0"/>
                <a:cs typeface="Courier New" pitchFamily="49" charset="0"/>
              </a:rPr>
              <a:t>(</a:t>
            </a:r>
            <a:r>
              <a:rPr lang="en-US" dirty="0" err="1">
                <a:latin typeface="Courier New" pitchFamily="49" charset="0"/>
                <a:cs typeface="Courier New" pitchFamily="49" charset="0"/>
              </a:rPr>
              <a:t>ptr</a:t>
            </a:r>
            <a:r>
              <a:rPr lang="en-US" dirty="0">
                <a:latin typeface="Courier New" pitchFamily="49" charset="0"/>
                <a:cs typeface="Courier New" pitchFamily="49" charset="0"/>
              </a:rPr>
              <a:t>)</a:t>
            </a:r>
          </a:p>
          <a:p>
            <a:r>
              <a:rPr lang="en-US" dirty="0"/>
              <a:t>Organization</a:t>
            </a:r>
          </a:p>
          <a:p>
            <a:pPr lvl="1"/>
            <a:r>
              <a:rPr lang="en-US" dirty="0"/>
              <a:t>Hoard for allocations &lt; 8K</a:t>
            </a:r>
          </a:p>
          <a:p>
            <a:pPr lvl="1"/>
            <a:endParaRPr lang="en-US" dirty="0"/>
          </a:p>
          <a:p>
            <a:pPr lvl="1"/>
            <a:endParaRPr lang="en-US" dirty="0"/>
          </a:p>
          <a:p>
            <a:pPr lvl="1"/>
            <a:endParaRPr lang="en-US" dirty="0"/>
          </a:p>
          <a:p>
            <a:pPr lvl="1"/>
            <a:endParaRPr lang="en-US" dirty="0"/>
          </a:p>
          <a:p>
            <a:pPr lvl="1"/>
            <a:r>
              <a:rPr lang="en-US" dirty="0" err="1"/>
              <a:t>dlmalloc</a:t>
            </a:r>
            <a:r>
              <a:rPr lang="en-US" dirty="0"/>
              <a:t> for larger</a:t>
            </a:r>
          </a:p>
        </p:txBody>
      </p:sp>
      <p:grpSp>
        <p:nvGrpSpPr>
          <p:cNvPr id="10" name="Group 102"/>
          <p:cNvGrpSpPr/>
          <p:nvPr/>
        </p:nvGrpSpPr>
        <p:grpSpPr>
          <a:xfrm>
            <a:off x="2667000" y="3810000"/>
            <a:ext cx="2667000" cy="457200"/>
            <a:chOff x="2667000" y="3810000"/>
            <a:chExt cx="2667000" cy="457200"/>
          </a:xfrm>
        </p:grpSpPr>
        <p:sp>
          <p:nvSpPr>
            <p:cNvPr id="27" name="Rectangle 26"/>
            <p:cNvSpPr/>
            <p:nvPr/>
          </p:nvSpPr>
          <p:spPr bwMode="auto">
            <a:xfrm>
              <a:off x="2667000" y="3810000"/>
              <a:ext cx="2667000" cy="457200"/>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 name="Rectangle 13"/>
            <p:cNvSpPr/>
            <p:nvPr/>
          </p:nvSpPr>
          <p:spPr bwMode="auto">
            <a:xfrm>
              <a:off x="2895600" y="3886200"/>
              <a:ext cx="2286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3" name="Rectangle 32"/>
            <p:cNvSpPr/>
            <p:nvPr/>
          </p:nvSpPr>
          <p:spPr bwMode="auto">
            <a:xfrm>
              <a:off x="3124200" y="3886200"/>
              <a:ext cx="2286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4" name="Rectangle 33"/>
            <p:cNvSpPr/>
            <p:nvPr/>
          </p:nvSpPr>
          <p:spPr bwMode="auto">
            <a:xfrm>
              <a:off x="3352800" y="3886200"/>
              <a:ext cx="2286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5" name="Rectangle 34"/>
            <p:cNvSpPr/>
            <p:nvPr/>
          </p:nvSpPr>
          <p:spPr bwMode="auto">
            <a:xfrm>
              <a:off x="3581400" y="3886200"/>
              <a:ext cx="2286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6" name="Rectangle 35"/>
            <p:cNvSpPr/>
            <p:nvPr/>
          </p:nvSpPr>
          <p:spPr bwMode="auto">
            <a:xfrm>
              <a:off x="4191000" y="3886200"/>
              <a:ext cx="2286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7" name="Rectangle 36"/>
            <p:cNvSpPr/>
            <p:nvPr/>
          </p:nvSpPr>
          <p:spPr bwMode="auto">
            <a:xfrm>
              <a:off x="4419600" y="3886200"/>
              <a:ext cx="2286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8" name="Rectangle 37"/>
            <p:cNvSpPr/>
            <p:nvPr/>
          </p:nvSpPr>
          <p:spPr bwMode="auto">
            <a:xfrm>
              <a:off x="4648200" y="3886200"/>
              <a:ext cx="2286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9" name="Rectangle 38"/>
            <p:cNvSpPr/>
            <p:nvPr/>
          </p:nvSpPr>
          <p:spPr bwMode="auto">
            <a:xfrm>
              <a:off x="4876800" y="3886200"/>
              <a:ext cx="2286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84" name="Rectangle 83"/>
          <p:cNvSpPr/>
          <p:nvPr/>
        </p:nvSpPr>
        <p:spPr bwMode="auto">
          <a:xfrm>
            <a:off x="3124200" y="3886200"/>
            <a:ext cx="228600" cy="304800"/>
          </a:xfrm>
          <a:prstGeom prst="rect">
            <a:avLst/>
          </a:prstGeom>
          <a:solidFill>
            <a:schemeClr val="tx2"/>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p:txBody>
          <a:bodyPr/>
          <a:lstStyle/>
          <a:p>
            <a:r>
              <a:rPr lang="en-US" dirty="0"/>
              <a:t>Persistent Heap</a:t>
            </a:r>
          </a:p>
        </p:txBody>
      </p:sp>
      <p:sp>
        <p:nvSpPr>
          <p:cNvPr id="4" name="Footer Placeholder 3"/>
          <p:cNvSpPr>
            <a:spLocks noGrp="1"/>
          </p:cNvSpPr>
          <p:nvPr>
            <p:ph type="ftr" sz="quarter" idx="10"/>
          </p:nvPr>
        </p:nvSpPr>
        <p:spPr/>
        <p:txBody>
          <a:bodyPr/>
          <a:lstStyle/>
          <a:p>
            <a:fld id="{6215C00B-9DEC-4460-A93B-7EBC7AA8CA1F}" type="slidenum">
              <a:rPr lang="en-US" smtClean="0"/>
              <a:pPr/>
              <a:t>29</a:t>
            </a:fld>
            <a:endParaRPr lang="en-US" dirty="0"/>
          </a:p>
        </p:txBody>
      </p:sp>
      <p:cxnSp>
        <p:nvCxnSpPr>
          <p:cNvPr id="48" name="Straight Arrow Connector 47"/>
          <p:cNvCxnSpPr/>
          <p:nvPr/>
        </p:nvCxnSpPr>
        <p:spPr bwMode="auto">
          <a:xfrm rot="10800000">
            <a:off x="5410200" y="4038600"/>
            <a:ext cx="762000" cy="1588"/>
          </a:xfrm>
          <a:prstGeom prst="straightConnector1">
            <a:avLst/>
          </a:prstGeom>
          <a:solidFill>
            <a:schemeClr val="accent1"/>
          </a:solidFill>
          <a:ln w="76200" cap="flat" cmpd="sng" algn="ctr">
            <a:solidFill>
              <a:srgbClr val="FF0000"/>
            </a:solidFill>
            <a:prstDash val="solid"/>
            <a:round/>
            <a:headEnd type="none" w="med" len="med"/>
            <a:tailEnd type="arrow"/>
          </a:ln>
          <a:effectLst/>
        </p:spPr>
      </p:cxnSp>
      <p:sp>
        <p:nvSpPr>
          <p:cNvPr id="51" name="TextBox 50"/>
          <p:cNvSpPr txBox="1"/>
          <p:nvPr/>
        </p:nvSpPr>
        <p:spPr>
          <a:xfrm>
            <a:off x="6172200" y="3657600"/>
            <a:ext cx="3124200" cy="830997"/>
          </a:xfrm>
          <a:prstGeom prst="rect">
            <a:avLst/>
          </a:prstGeom>
          <a:noFill/>
        </p:spPr>
        <p:txBody>
          <a:bodyPr wrap="square" rtlCol="0">
            <a:spAutoFit/>
          </a:bodyPr>
          <a:lstStyle/>
          <a:p>
            <a:r>
              <a:rPr lang="en-US" dirty="0">
                <a:solidFill>
                  <a:srgbClr val="FF0000"/>
                </a:solidFill>
              </a:rPr>
              <a:t>Persistent Bitmap Vector</a:t>
            </a:r>
          </a:p>
        </p:txBody>
      </p:sp>
      <p:sp>
        <p:nvSpPr>
          <p:cNvPr id="54" name="TextBox 53"/>
          <p:cNvSpPr txBox="1"/>
          <p:nvPr/>
        </p:nvSpPr>
        <p:spPr>
          <a:xfrm>
            <a:off x="6172200" y="4800600"/>
            <a:ext cx="2057400" cy="830997"/>
          </a:xfrm>
          <a:prstGeom prst="rect">
            <a:avLst/>
          </a:prstGeom>
          <a:noFill/>
        </p:spPr>
        <p:txBody>
          <a:bodyPr wrap="square" rtlCol="0">
            <a:spAutoFit/>
          </a:bodyPr>
          <a:lstStyle/>
          <a:p>
            <a:r>
              <a:rPr lang="en-US" dirty="0">
                <a:solidFill>
                  <a:srgbClr val="FF0000"/>
                </a:solidFill>
              </a:rPr>
              <a:t>Persistent</a:t>
            </a:r>
          </a:p>
          <a:p>
            <a:r>
              <a:rPr lang="en-US" dirty="0">
                <a:solidFill>
                  <a:srgbClr val="FF0000"/>
                </a:solidFill>
              </a:rPr>
              <a:t>Superblocks</a:t>
            </a:r>
          </a:p>
        </p:txBody>
      </p:sp>
      <p:grpSp>
        <p:nvGrpSpPr>
          <p:cNvPr id="11" name="Group 104"/>
          <p:cNvGrpSpPr/>
          <p:nvPr/>
        </p:nvGrpSpPr>
        <p:grpSpPr>
          <a:xfrm>
            <a:off x="2667000" y="4343400"/>
            <a:ext cx="2667000" cy="1447800"/>
            <a:chOff x="2667000" y="4343400"/>
            <a:chExt cx="2667000" cy="1447800"/>
          </a:xfrm>
        </p:grpSpPr>
        <p:sp>
          <p:nvSpPr>
            <p:cNvPr id="5" name="Rectangle 4"/>
            <p:cNvSpPr/>
            <p:nvPr/>
          </p:nvSpPr>
          <p:spPr bwMode="auto">
            <a:xfrm>
              <a:off x="2667000" y="4343400"/>
              <a:ext cx="2667000" cy="1447800"/>
            </a:xfrm>
            <a:prstGeom prst="rect">
              <a:avLst/>
            </a:prstGeom>
            <a:solidFill>
              <a:srgbClr val="FFFF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 name="Rectangle 5"/>
            <p:cNvSpPr/>
            <p:nvPr/>
          </p:nvSpPr>
          <p:spPr bwMode="auto">
            <a:xfrm>
              <a:off x="4191000" y="4454856"/>
              <a:ext cx="9144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Rectangle 6"/>
            <p:cNvSpPr/>
            <p:nvPr/>
          </p:nvSpPr>
          <p:spPr bwMode="auto">
            <a:xfrm>
              <a:off x="4191000" y="4759656"/>
              <a:ext cx="9144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Rectangle 7"/>
            <p:cNvSpPr/>
            <p:nvPr/>
          </p:nvSpPr>
          <p:spPr bwMode="auto">
            <a:xfrm>
              <a:off x="4191000" y="5064456"/>
              <a:ext cx="9144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Rectangle 8"/>
            <p:cNvSpPr/>
            <p:nvPr/>
          </p:nvSpPr>
          <p:spPr bwMode="auto">
            <a:xfrm>
              <a:off x="4191000" y="5369256"/>
              <a:ext cx="9144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3" name="Rectangle 22"/>
            <p:cNvSpPr/>
            <p:nvPr/>
          </p:nvSpPr>
          <p:spPr bwMode="auto">
            <a:xfrm>
              <a:off x="2895600" y="4454856"/>
              <a:ext cx="9144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4" name="Rectangle 23"/>
            <p:cNvSpPr/>
            <p:nvPr/>
          </p:nvSpPr>
          <p:spPr bwMode="auto">
            <a:xfrm>
              <a:off x="2895600" y="4759656"/>
              <a:ext cx="9144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5" name="Rectangle 24"/>
            <p:cNvSpPr/>
            <p:nvPr/>
          </p:nvSpPr>
          <p:spPr bwMode="auto">
            <a:xfrm>
              <a:off x="2895600" y="5064456"/>
              <a:ext cx="9144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6" name="Rectangle 25"/>
            <p:cNvSpPr/>
            <p:nvPr/>
          </p:nvSpPr>
          <p:spPr bwMode="auto">
            <a:xfrm>
              <a:off x="2895600" y="5369256"/>
              <a:ext cx="9144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85" name="Rectangle 84"/>
          <p:cNvSpPr/>
          <p:nvPr/>
        </p:nvSpPr>
        <p:spPr bwMode="auto">
          <a:xfrm>
            <a:off x="2895600" y="4765344"/>
            <a:ext cx="914400" cy="304800"/>
          </a:xfrm>
          <a:prstGeom prst="rect">
            <a:avLst/>
          </a:prstGeom>
          <a:solidFill>
            <a:schemeClr val="tx2">
              <a:lumMod val="40000"/>
              <a:lumOff val="6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55" name="Straight Arrow Connector 54"/>
          <p:cNvCxnSpPr/>
          <p:nvPr/>
        </p:nvCxnSpPr>
        <p:spPr bwMode="auto">
          <a:xfrm rot="10800000">
            <a:off x="5410200" y="5229281"/>
            <a:ext cx="762000" cy="1588"/>
          </a:xfrm>
          <a:prstGeom prst="straightConnector1">
            <a:avLst/>
          </a:prstGeom>
          <a:solidFill>
            <a:schemeClr val="accent1"/>
          </a:solidFill>
          <a:ln w="76200" cap="flat" cmpd="sng" algn="ctr">
            <a:solidFill>
              <a:srgbClr val="FF0000"/>
            </a:solidFill>
            <a:prstDash val="solid"/>
            <a:round/>
            <a:headEnd type="none" w="med" len="med"/>
            <a:tailEnd type="arrow"/>
          </a:ln>
          <a:effectLst/>
        </p:spPr>
      </p:cxnSp>
      <p:grpSp>
        <p:nvGrpSpPr>
          <p:cNvPr id="12" name="Group 103"/>
          <p:cNvGrpSpPr/>
          <p:nvPr/>
        </p:nvGrpSpPr>
        <p:grpSpPr>
          <a:xfrm>
            <a:off x="1066800" y="3810000"/>
            <a:ext cx="1524000" cy="1981200"/>
            <a:chOff x="1066800" y="3810000"/>
            <a:chExt cx="1524000" cy="1981200"/>
          </a:xfrm>
        </p:grpSpPr>
        <p:sp>
          <p:nvSpPr>
            <p:cNvPr id="57" name="Rectangle 56"/>
            <p:cNvSpPr/>
            <p:nvPr/>
          </p:nvSpPr>
          <p:spPr bwMode="auto">
            <a:xfrm>
              <a:off x="1066800" y="3810000"/>
              <a:ext cx="1524000" cy="1981200"/>
            </a:xfrm>
            <a:prstGeom prst="rect">
              <a:avLst/>
            </a:prstGeom>
            <a:solidFill>
              <a:srgbClr val="92D05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Verdana" pitchFamily="34" charset="0"/>
                </a:rPr>
                <a:t>Hoard Indexes</a:t>
              </a:r>
            </a:p>
          </p:txBody>
        </p:sp>
        <p:grpSp>
          <p:nvGrpSpPr>
            <p:cNvPr id="13" name="Group 91"/>
            <p:cNvGrpSpPr/>
            <p:nvPr/>
          </p:nvGrpSpPr>
          <p:grpSpPr>
            <a:xfrm>
              <a:off x="1295400" y="4724400"/>
              <a:ext cx="990600" cy="762000"/>
              <a:chOff x="2743200" y="5257800"/>
              <a:chExt cx="990600" cy="762000"/>
            </a:xfrm>
          </p:grpSpPr>
          <p:sp>
            <p:nvSpPr>
              <p:cNvPr id="58" name="Rectangle 57"/>
              <p:cNvSpPr/>
              <p:nvPr/>
            </p:nvSpPr>
            <p:spPr bwMode="auto">
              <a:xfrm>
                <a:off x="2743200" y="5257800"/>
                <a:ext cx="3048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0" name="Rectangle 59"/>
              <p:cNvSpPr/>
              <p:nvPr/>
            </p:nvSpPr>
            <p:spPr bwMode="auto">
              <a:xfrm>
                <a:off x="3429000" y="5257800"/>
                <a:ext cx="3048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62" name="Straight Arrow Connector 61"/>
              <p:cNvCxnSpPr/>
              <p:nvPr/>
            </p:nvCxnSpPr>
            <p:spPr bwMode="auto">
              <a:xfrm>
                <a:off x="3048000" y="5341960"/>
                <a:ext cx="3810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63" name="Straight Arrow Connector 62"/>
              <p:cNvCxnSpPr/>
              <p:nvPr/>
            </p:nvCxnSpPr>
            <p:spPr bwMode="auto">
              <a:xfrm rot="10800000" flipV="1">
                <a:off x="3048000" y="5486400"/>
                <a:ext cx="3810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73" name="Rectangle 72"/>
              <p:cNvSpPr/>
              <p:nvPr/>
            </p:nvSpPr>
            <p:spPr bwMode="auto">
              <a:xfrm>
                <a:off x="2743200" y="5715000"/>
                <a:ext cx="3048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4" name="Rectangle 73"/>
              <p:cNvSpPr/>
              <p:nvPr/>
            </p:nvSpPr>
            <p:spPr bwMode="auto">
              <a:xfrm>
                <a:off x="3429000" y="5715000"/>
                <a:ext cx="304800" cy="3048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75" name="Straight Arrow Connector 74"/>
              <p:cNvCxnSpPr/>
              <p:nvPr/>
            </p:nvCxnSpPr>
            <p:spPr bwMode="auto">
              <a:xfrm>
                <a:off x="3048000" y="5799160"/>
                <a:ext cx="3810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76" name="Straight Arrow Connector 75"/>
              <p:cNvCxnSpPr/>
              <p:nvPr/>
            </p:nvCxnSpPr>
            <p:spPr bwMode="auto">
              <a:xfrm rot="10800000" flipV="1">
                <a:off x="3048000" y="5943600"/>
                <a:ext cx="3810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251E01-F4C5-5645-85A0-B24DADF50ADA}"/>
              </a:ext>
            </a:extLst>
          </p:cNvPr>
          <p:cNvSpPr>
            <a:spLocks noGrp="1"/>
          </p:cNvSpPr>
          <p:nvPr>
            <p:ph type="ftr" sz="quarter" idx="11"/>
          </p:nvPr>
        </p:nvSpPr>
        <p:spPr/>
        <p:txBody>
          <a:bodyPr/>
          <a:lstStyle/>
          <a:p>
            <a:fld id="{6215C00B-9DEC-4460-A93B-7EBC7AA8CA1F}" type="slidenum">
              <a:rPr lang="en-US" smtClean="0"/>
              <a:pPr/>
              <a:t>3</a:t>
            </a:fld>
            <a:endParaRPr lang="en-US" dirty="0"/>
          </a:p>
        </p:txBody>
      </p:sp>
      <p:pic>
        <p:nvPicPr>
          <p:cNvPr id="7" name="Content Placeholder 6" descr="Graphical user interface, text, application, email&#10;&#10;Description automatically generated">
            <a:extLst>
              <a:ext uri="{FF2B5EF4-FFF2-40B4-BE49-F238E27FC236}">
                <a16:creationId xmlns:a16="http://schemas.microsoft.com/office/drawing/2014/main" id="{347A0B9B-CF2E-0549-A504-4B60879AB88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100" y="860424"/>
            <a:ext cx="9134019" cy="5137151"/>
          </a:xfrm>
        </p:spPr>
      </p:pic>
    </p:spTree>
    <p:extLst>
      <p:ext uri="{BB962C8B-B14F-4D97-AF65-F5344CB8AC3E}">
        <p14:creationId xmlns:p14="http://schemas.microsoft.com/office/powerpoint/2010/main" val="498383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Virtualizing</a:t>
            </a:r>
            <a:r>
              <a:rPr lang="en-US" dirty="0"/>
              <a:t> Persistent Regions</a:t>
            </a:r>
          </a:p>
        </p:txBody>
      </p:sp>
      <p:sp>
        <p:nvSpPr>
          <p:cNvPr id="3" name="Content Placeholder 2"/>
          <p:cNvSpPr>
            <a:spLocks noGrp="1"/>
          </p:cNvSpPr>
          <p:nvPr>
            <p:ph idx="1"/>
          </p:nvPr>
        </p:nvSpPr>
        <p:spPr>
          <a:xfrm>
            <a:off x="152400" y="1066800"/>
            <a:ext cx="8839200" cy="5410200"/>
          </a:xfrm>
        </p:spPr>
        <p:txBody>
          <a:bodyPr/>
          <a:lstStyle/>
          <a:p>
            <a:r>
              <a:rPr lang="en-US" dirty="0"/>
              <a:t>Problem</a:t>
            </a:r>
          </a:p>
          <a:p>
            <a:pPr lvl="1"/>
            <a:r>
              <a:rPr lang="en-US" dirty="0"/>
              <a:t>Share finite amount of SCM</a:t>
            </a:r>
          </a:p>
          <a:p>
            <a:pPr lvl="1"/>
            <a:r>
              <a:rPr lang="en-US" dirty="0"/>
              <a:t>Sandbox memory leaks</a:t>
            </a:r>
          </a:p>
          <a:p>
            <a:endParaRPr lang="en-US" sz="2800" dirty="0"/>
          </a:p>
          <a:p>
            <a:r>
              <a:rPr lang="en-US" dirty="0"/>
              <a:t>Mnemosyne</a:t>
            </a:r>
          </a:p>
          <a:p>
            <a:pPr lvl="1"/>
            <a:r>
              <a:rPr lang="en-US" dirty="0"/>
              <a:t>Swaps SCM pages to per-region backing file</a:t>
            </a:r>
          </a:p>
          <a:p>
            <a:pPr lvl="1"/>
            <a:r>
              <a:rPr lang="en-US" dirty="0"/>
              <a:t>Records virtual-to-physical mappings of regions and reconstructs them after reboot</a:t>
            </a:r>
          </a:p>
          <a:p>
            <a:endParaRPr lang="en-US" sz="2800" dirty="0"/>
          </a:p>
        </p:txBody>
      </p:sp>
      <p:sp>
        <p:nvSpPr>
          <p:cNvPr id="4" name="Footer Placeholder 3"/>
          <p:cNvSpPr>
            <a:spLocks noGrp="1"/>
          </p:cNvSpPr>
          <p:nvPr>
            <p:ph type="ftr" sz="quarter" idx="10"/>
          </p:nvPr>
        </p:nvSpPr>
        <p:spPr/>
        <p:txBody>
          <a:bodyPr/>
          <a:lstStyle/>
          <a:p>
            <a:fld id="{6215C00B-9DEC-4460-A93B-7EBC7AA8CA1F}"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3B12F4D-99AB-9842-9D87-DCEB10646128}"/>
              </a:ext>
            </a:extLst>
          </p:cNvPr>
          <p:cNvSpPr>
            <a:spLocks noGrp="1"/>
          </p:cNvSpPr>
          <p:nvPr>
            <p:ph type="ftr" sz="quarter" idx="11"/>
          </p:nvPr>
        </p:nvSpPr>
        <p:spPr/>
        <p:txBody>
          <a:bodyPr/>
          <a:lstStyle/>
          <a:p>
            <a:fld id="{6215C00B-9DEC-4460-A93B-7EBC7AA8CA1F}" type="slidenum">
              <a:rPr lang="en-US" smtClean="0"/>
              <a:pPr/>
              <a:t>31</a:t>
            </a:fld>
            <a:endParaRPr lang="en-US" dirty="0"/>
          </a:p>
        </p:txBody>
      </p:sp>
      <p:pic>
        <p:nvPicPr>
          <p:cNvPr id="6" name="Picture 5" descr="A picture containing diagram&#10;&#10;Description automatically generated">
            <a:extLst>
              <a:ext uri="{FF2B5EF4-FFF2-40B4-BE49-F238E27FC236}">
                <a16:creationId xmlns:a16="http://schemas.microsoft.com/office/drawing/2014/main" id="{FC4BDDA6-1A83-9444-9F27-C43728F3C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30931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89DEB30D-2A18-294E-9039-198755FC6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1705528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0AE2D2D1-7D41-0A43-AD4E-DFE98D099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
        <p:nvSpPr>
          <p:cNvPr id="4" name="TextBox 3">
            <a:extLst>
              <a:ext uri="{FF2B5EF4-FFF2-40B4-BE49-F238E27FC236}">
                <a16:creationId xmlns:a16="http://schemas.microsoft.com/office/drawing/2014/main" id="{B10ED09C-2C9C-DB4C-8F48-9F10C659BBF6}"/>
              </a:ext>
            </a:extLst>
          </p:cNvPr>
          <p:cNvSpPr txBox="1"/>
          <p:nvPr/>
        </p:nvSpPr>
        <p:spPr>
          <a:xfrm>
            <a:off x="5334000" y="3505200"/>
            <a:ext cx="3357714" cy="400110"/>
          </a:xfrm>
          <a:prstGeom prst="rect">
            <a:avLst/>
          </a:prstGeom>
          <a:noFill/>
        </p:spPr>
        <p:txBody>
          <a:bodyPr wrap="none" rtlCol="0">
            <a:spAutoFit/>
          </a:bodyPr>
          <a:lstStyle/>
          <a:p>
            <a:r>
              <a:rPr lang="en-US" sz="2000" dirty="0">
                <a:solidFill>
                  <a:schemeClr val="accent2"/>
                </a:solidFill>
                <a:latin typeface="+mn-lt"/>
              </a:rPr>
              <a:t>What is maximum load factor?</a:t>
            </a:r>
          </a:p>
        </p:txBody>
      </p:sp>
    </p:spTree>
    <p:extLst>
      <p:ext uri="{BB962C8B-B14F-4D97-AF65-F5344CB8AC3E}">
        <p14:creationId xmlns:p14="http://schemas.microsoft.com/office/powerpoint/2010/main" val="3148202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B54B0D84-3B67-0645-BEBC-899D41CE0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1352614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414A53F-1238-D747-B89C-1ADE09364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1232842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0FA69410-18F9-A647-82DC-2B38D3E4F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3554151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3982D13C-D362-3149-AF55-EEF776394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665242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99602B4D-9E0C-D546-A0A4-2D35F2E52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1180100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F7C8295E-1314-FF4F-8983-6796F7717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157683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92687-E3E0-9348-BF34-B4791E43BF2D}"/>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21A4C0C2-BEFA-0345-9C67-ACA83F8CAC3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68693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7164B00F-7C45-674A-8613-85CF61091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3835856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08D8F96-D75B-B24D-966C-8E55D3954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390888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390F68B9-EE05-CD42-A59B-F83D08305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3372211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E16B9-6343-A54B-B0AC-CFB40AB1FD5B}"/>
              </a:ext>
            </a:extLst>
          </p:cNvPr>
          <p:cNvSpPr>
            <a:spLocks noGrp="1"/>
          </p:cNvSpPr>
          <p:nvPr>
            <p:ph type="title"/>
          </p:nvPr>
        </p:nvSpPr>
        <p:spPr/>
        <p:txBody>
          <a:bodyPr/>
          <a:lstStyle/>
          <a:p>
            <a:r>
              <a:rPr lang="en-US" dirty="0"/>
              <a:t>Other Optimizations?</a:t>
            </a:r>
          </a:p>
        </p:txBody>
      </p:sp>
      <p:sp>
        <p:nvSpPr>
          <p:cNvPr id="3" name="Content Placeholder 2">
            <a:extLst>
              <a:ext uri="{FF2B5EF4-FFF2-40B4-BE49-F238E27FC236}">
                <a16:creationId xmlns:a16="http://schemas.microsoft.com/office/drawing/2014/main" id="{ED3F3C3C-5BFA-6547-8EE3-05D0BBF0BA81}"/>
              </a:ext>
            </a:extLst>
          </p:cNvPr>
          <p:cNvSpPr>
            <a:spLocks noGrp="1"/>
          </p:cNvSpPr>
          <p:nvPr>
            <p:ph idx="1"/>
          </p:nvPr>
        </p:nvSpPr>
        <p:spPr/>
        <p:txBody>
          <a:bodyPr/>
          <a:lstStyle/>
          <a:p>
            <a:r>
              <a:rPr lang="en-US" dirty="0"/>
              <a:t>Bottom-to-top movement (b2t) scheme</a:t>
            </a:r>
          </a:p>
          <a:p>
            <a:pPr lvl="1"/>
            <a:r>
              <a:rPr lang="en-US" dirty="0"/>
              <a:t>Observation: bottom has more elements after resize</a:t>
            </a:r>
          </a:p>
          <a:p>
            <a:pPr lvl="1"/>
            <a:r>
              <a:rPr lang="en-US" dirty="0"/>
              <a:t>Move existing bottom element when buckets full</a:t>
            </a:r>
            <a:br>
              <a:rPr lang="en-US" dirty="0"/>
            </a:br>
            <a:endParaRPr lang="en-US" dirty="0"/>
          </a:p>
          <a:p>
            <a:r>
              <a:rPr lang="en-US" dirty="0"/>
              <a:t>Improve search performance</a:t>
            </a:r>
          </a:p>
          <a:p>
            <a:pPr lvl="1"/>
            <a:r>
              <a:rPr lang="en-US" dirty="0"/>
              <a:t>Start search with more full bucket (top or bottom)</a:t>
            </a:r>
          </a:p>
        </p:txBody>
      </p:sp>
    </p:spTree>
    <p:extLst>
      <p:ext uri="{BB962C8B-B14F-4D97-AF65-F5344CB8AC3E}">
        <p14:creationId xmlns:p14="http://schemas.microsoft.com/office/powerpoint/2010/main" val="54825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246D0C-08A1-5C4E-AF26-7092F00D28AA}"/>
              </a:ext>
            </a:extLst>
          </p:cNvPr>
          <p:cNvSpPr>
            <a:spLocks noGrp="1"/>
          </p:cNvSpPr>
          <p:nvPr>
            <p:ph type="title"/>
          </p:nvPr>
        </p:nvSpPr>
        <p:spPr/>
        <p:txBody>
          <a:bodyPr/>
          <a:lstStyle/>
          <a:p>
            <a:r>
              <a:rPr lang="en-US" dirty="0"/>
              <a:t>Consistency</a:t>
            </a:r>
          </a:p>
        </p:txBody>
      </p:sp>
      <p:sp>
        <p:nvSpPr>
          <p:cNvPr id="5" name="Content Placeholder 4">
            <a:extLst>
              <a:ext uri="{FF2B5EF4-FFF2-40B4-BE49-F238E27FC236}">
                <a16:creationId xmlns:a16="http://schemas.microsoft.com/office/drawing/2014/main" id="{25C7A2F3-1483-6D4B-9626-4CC8423707E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95418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533400" y="2962365"/>
            <a:ext cx="3108543" cy="707886"/>
          </a:xfrm>
          <a:prstGeom prst="rect">
            <a:avLst/>
          </a:prstGeom>
          <a:noFill/>
        </p:spPr>
        <p:txBody>
          <a:bodyPr wrap="none" rtlCol="0">
            <a:spAutoFit/>
          </a:bodyPr>
          <a:lstStyle/>
          <a:p>
            <a:r>
              <a:rPr lang="en-US" sz="2000" b="1" dirty="0" err="1">
                <a:latin typeface="Courier New" pitchFamily="49" charset="0"/>
                <a:cs typeface="Courier New" pitchFamily="49" charset="0"/>
              </a:rPr>
              <a:t>R.value</a:t>
            </a:r>
            <a:r>
              <a:rPr lang="en-US" sz="2000" b="1" dirty="0">
                <a:latin typeface="Courier New" pitchFamily="49" charset="0"/>
                <a:cs typeface="Courier New" pitchFamily="49" charset="0"/>
              </a:rPr>
              <a:t> = 0xC0FFEE </a:t>
            </a:r>
          </a:p>
          <a:p>
            <a:r>
              <a:rPr lang="en-US" sz="2000" b="1" dirty="0" err="1">
                <a:latin typeface="Courier New" pitchFamily="49" charset="0"/>
                <a:cs typeface="Courier New" pitchFamily="49" charset="0"/>
              </a:rPr>
              <a:t>R.valid</a:t>
            </a:r>
            <a:r>
              <a:rPr lang="en-US" sz="2000" b="1" dirty="0">
                <a:latin typeface="Courier New" pitchFamily="49" charset="0"/>
                <a:cs typeface="Courier New" pitchFamily="49" charset="0"/>
              </a:rPr>
              <a:t> = 1</a:t>
            </a:r>
          </a:p>
        </p:txBody>
      </p:sp>
      <p:sp>
        <p:nvSpPr>
          <p:cNvPr id="74" name="TextBox 73"/>
          <p:cNvSpPr txBox="1"/>
          <p:nvPr/>
        </p:nvSpPr>
        <p:spPr>
          <a:xfrm>
            <a:off x="533400" y="2949714"/>
            <a:ext cx="3108543" cy="707886"/>
          </a:xfrm>
          <a:prstGeom prst="rect">
            <a:avLst/>
          </a:prstGeom>
          <a:noFill/>
        </p:spPr>
        <p:txBody>
          <a:bodyPr wrap="none" rtlCol="0">
            <a:spAutoFit/>
          </a:bodyPr>
          <a:lstStyle/>
          <a:p>
            <a:r>
              <a:rPr lang="en-US" sz="2000" b="1" dirty="0" err="1">
                <a:solidFill>
                  <a:schemeClr val="tx2">
                    <a:lumMod val="60000"/>
                    <a:lumOff val="40000"/>
                  </a:schemeClr>
                </a:solidFill>
                <a:latin typeface="Courier New" pitchFamily="49" charset="0"/>
                <a:cs typeface="Courier New" pitchFamily="49" charset="0"/>
              </a:rPr>
              <a:t>R.value</a:t>
            </a:r>
            <a:r>
              <a:rPr lang="en-US" sz="2000" b="1" dirty="0">
                <a:solidFill>
                  <a:schemeClr val="tx2">
                    <a:lumMod val="60000"/>
                    <a:lumOff val="40000"/>
                  </a:schemeClr>
                </a:solidFill>
                <a:latin typeface="Courier New" pitchFamily="49" charset="0"/>
                <a:cs typeface="Courier New" pitchFamily="49" charset="0"/>
              </a:rPr>
              <a:t> = 0xC0FFEE </a:t>
            </a:r>
          </a:p>
          <a:p>
            <a:r>
              <a:rPr lang="en-US" sz="2000" b="1" dirty="0" err="1">
                <a:solidFill>
                  <a:schemeClr val="tx2">
                    <a:lumMod val="60000"/>
                    <a:lumOff val="40000"/>
                  </a:schemeClr>
                </a:solidFill>
                <a:latin typeface="Courier New" pitchFamily="49" charset="0"/>
                <a:cs typeface="Courier New" pitchFamily="49" charset="0"/>
              </a:rPr>
              <a:t>R.valid</a:t>
            </a:r>
            <a:r>
              <a:rPr lang="en-US" sz="2000" b="1" dirty="0">
                <a:solidFill>
                  <a:schemeClr val="tx2">
                    <a:lumMod val="60000"/>
                    <a:lumOff val="40000"/>
                  </a:schemeClr>
                </a:solidFill>
                <a:latin typeface="Courier New" pitchFamily="49" charset="0"/>
                <a:cs typeface="Courier New" pitchFamily="49" charset="0"/>
              </a:rPr>
              <a:t> = 1</a:t>
            </a:r>
          </a:p>
        </p:txBody>
      </p:sp>
      <p:sp>
        <p:nvSpPr>
          <p:cNvPr id="3" name="Content Placeholder 2"/>
          <p:cNvSpPr>
            <a:spLocks noGrp="1"/>
          </p:cNvSpPr>
          <p:nvPr>
            <p:ph idx="1"/>
          </p:nvPr>
        </p:nvSpPr>
        <p:spPr>
          <a:xfrm>
            <a:off x="152400" y="1066800"/>
            <a:ext cx="8763000" cy="990600"/>
          </a:xfrm>
        </p:spPr>
        <p:txBody>
          <a:bodyPr/>
          <a:lstStyle/>
          <a:p>
            <a:r>
              <a:rPr lang="en-US" dirty="0"/>
              <a:t>Support updating data without risking correctness after a failure</a:t>
            </a:r>
          </a:p>
        </p:txBody>
      </p:sp>
      <p:sp>
        <p:nvSpPr>
          <p:cNvPr id="2" name="Title 1"/>
          <p:cNvSpPr>
            <a:spLocks noGrp="1"/>
          </p:cNvSpPr>
          <p:nvPr>
            <p:ph type="title"/>
          </p:nvPr>
        </p:nvSpPr>
        <p:spPr/>
        <p:txBody>
          <a:bodyPr/>
          <a:lstStyle/>
          <a:p>
            <a:r>
              <a:rPr lang="en-US" dirty="0"/>
              <a:t>Consistent Updates</a:t>
            </a:r>
          </a:p>
        </p:txBody>
      </p:sp>
      <p:grpSp>
        <p:nvGrpSpPr>
          <p:cNvPr id="28" name="Group 27"/>
          <p:cNvGrpSpPr/>
          <p:nvPr/>
        </p:nvGrpSpPr>
        <p:grpSpPr>
          <a:xfrm>
            <a:off x="4648200" y="3048000"/>
            <a:ext cx="1447800" cy="914400"/>
            <a:chOff x="4648200" y="2895600"/>
            <a:chExt cx="1447800" cy="914400"/>
          </a:xfrm>
        </p:grpSpPr>
        <p:sp>
          <p:nvSpPr>
            <p:cNvPr id="50" name="Rectangle 49"/>
            <p:cNvSpPr/>
            <p:nvPr/>
          </p:nvSpPr>
          <p:spPr bwMode="auto">
            <a:xfrm>
              <a:off x="4648200" y="28956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1" name="Rectangle 50"/>
            <p:cNvSpPr/>
            <p:nvPr/>
          </p:nvSpPr>
          <p:spPr bwMode="auto">
            <a:xfrm>
              <a:off x="4648200" y="31242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4" name="Rectangle 53"/>
            <p:cNvSpPr/>
            <p:nvPr/>
          </p:nvSpPr>
          <p:spPr bwMode="auto">
            <a:xfrm>
              <a:off x="4648200" y="33528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5" name="Rectangle 54"/>
            <p:cNvSpPr/>
            <p:nvPr/>
          </p:nvSpPr>
          <p:spPr bwMode="auto">
            <a:xfrm>
              <a:off x="4648200" y="35814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76" name="Rectangle 75"/>
          <p:cNvSpPr/>
          <p:nvPr/>
        </p:nvSpPr>
        <p:spPr bwMode="auto">
          <a:xfrm>
            <a:off x="4648200" y="3276600"/>
            <a:ext cx="1447800" cy="2286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rPr>
              <a:t>0xC0FFEE</a:t>
            </a:r>
          </a:p>
        </p:txBody>
      </p:sp>
      <p:sp>
        <p:nvSpPr>
          <p:cNvPr id="81" name="TextBox 80"/>
          <p:cNvSpPr txBox="1"/>
          <p:nvPr/>
        </p:nvSpPr>
        <p:spPr>
          <a:xfrm>
            <a:off x="4650950" y="2276565"/>
            <a:ext cx="1521250" cy="646331"/>
          </a:xfrm>
          <a:prstGeom prst="rect">
            <a:avLst/>
          </a:prstGeom>
          <a:noFill/>
        </p:spPr>
        <p:txBody>
          <a:bodyPr wrap="none" rtlCol="0">
            <a:spAutoFit/>
          </a:bodyPr>
          <a:lstStyle/>
          <a:p>
            <a:pPr algn="ctr"/>
            <a:r>
              <a:rPr lang="en-US" sz="1800" dirty="0"/>
              <a:t>Write-back </a:t>
            </a:r>
          </a:p>
          <a:p>
            <a:pPr algn="ctr"/>
            <a:r>
              <a:rPr lang="en-US" sz="1800" dirty="0"/>
              <a:t>cache</a:t>
            </a:r>
          </a:p>
        </p:txBody>
      </p:sp>
      <p:grpSp>
        <p:nvGrpSpPr>
          <p:cNvPr id="32" name="Group 31"/>
          <p:cNvGrpSpPr/>
          <p:nvPr/>
        </p:nvGrpSpPr>
        <p:grpSpPr>
          <a:xfrm>
            <a:off x="7391400" y="2286000"/>
            <a:ext cx="1447800" cy="1752600"/>
            <a:chOff x="7391400" y="2133600"/>
            <a:chExt cx="1447800" cy="1752600"/>
          </a:xfrm>
        </p:grpSpPr>
        <p:sp>
          <p:nvSpPr>
            <p:cNvPr id="78" name="Rectangle 77"/>
            <p:cNvSpPr/>
            <p:nvPr/>
          </p:nvSpPr>
          <p:spPr bwMode="auto">
            <a:xfrm>
              <a:off x="7391400" y="3419565"/>
              <a:ext cx="1447800" cy="228600"/>
            </a:xfrm>
            <a:prstGeom prst="rect">
              <a:avLst/>
            </a:prstGeom>
            <a:solidFill>
              <a:schemeClr val="accent6">
                <a:lumMod val="75000"/>
              </a:schemeClr>
            </a:solidFill>
            <a:ln w="38100"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1" dirty="0">
                  <a:solidFill>
                    <a:schemeClr val="bg1"/>
                  </a:solidFill>
                </a:rPr>
                <a:t>0</a:t>
              </a:r>
              <a:endParaRPr kumimoji="0" lang="en-US" sz="1400" b="1" i="0" u="none" strike="noStrike" cap="none" normalizeH="0" baseline="0" dirty="0">
                <a:ln>
                  <a:noFill/>
                </a:ln>
                <a:solidFill>
                  <a:schemeClr val="bg1"/>
                </a:solidFill>
                <a:effectLst/>
                <a:latin typeface="Verdana" pitchFamily="34" charset="0"/>
              </a:endParaRPr>
            </a:p>
          </p:txBody>
        </p:sp>
        <p:sp>
          <p:nvSpPr>
            <p:cNvPr id="80" name="TextBox 79"/>
            <p:cNvSpPr txBox="1"/>
            <p:nvPr/>
          </p:nvSpPr>
          <p:spPr>
            <a:xfrm>
              <a:off x="7772400" y="2133600"/>
              <a:ext cx="697627" cy="369332"/>
            </a:xfrm>
            <a:prstGeom prst="rect">
              <a:avLst/>
            </a:prstGeom>
            <a:noFill/>
          </p:spPr>
          <p:txBody>
            <a:bodyPr wrap="none" rtlCol="0">
              <a:spAutoFit/>
            </a:bodyPr>
            <a:lstStyle/>
            <a:p>
              <a:r>
                <a:rPr lang="en-US" sz="1800" dirty="0"/>
                <a:t>SCM</a:t>
              </a:r>
            </a:p>
          </p:txBody>
        </p:sp>
        <p:grpSp>
          <p:nvGrpSpPr>
            <p:cNvPr id="31" name="Group 30"/>
            <p:cNvGrpSpPr/>
            <p:nvPr/>
          </p:nvGrpSpPr>
          <p:grpSpPr>
            <a:xfrm>
              <a:off x="7391400" y="2514600"/>
              <a:ext cx="1447800" cy="1371600"/>
              <a:chOff x="7391400" y="2514600"/>
              <a:chExt cx="1447800" cy="1371600"/>
            </a:xfrm>
          </p:grpSpPr>
          <p:sp>
            <p:nvSpPr>
              <p:cNvPr id="59" name="Rectangle 58"/>
              <p:cNvSpPr/>
              <p:nvPr/>
            </p:nvSpPr>
            <p:spPr bwMode="auto">
              <a:xfrm>
                <a:off x="7391400" y="27432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2" name="Rectangle 61"/>
              <p:cNvSpPr/>
              <p:nvPr/>
            </p:nvSpPr>
            <p:spPr bwMode="auto">
              <a:xfrm>
                <a:off x="7391400" y="34290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58" name="Rectangle 57"/>
              <p:cNvSpPr/>
              <p:nvPr/>
            </p:nvSpPr>
            <p:spPr bwMode="auto">
              <a:xfrm>
                <a:off x="7391400" y="25146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0" name="Rectangle 59"/>
              <p:cNvSpPr/>
              <p:nvPr/>
            </p:nvSpPr>
            <p:spPr bwMode="auto">
              <a:xfrm>
                <a:off x="7391400" y="29718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1" name="Rectangle 60"/>
              <p:cNvSpPr/>
              <p:nvPr/>
            </p:nvSpPr>
            <p:spPr bwMode="auto">
              <a:xfrm>
                <a:off x="7391400" y="32004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Verdana" pitchFamily="34" charset="0"/>
                </a:endParaRPr>
              </a:p>
            </p:txBody>
          </p:sp>
          <p:sp>
            <p:nvSpPr>
              <p:cNvPr id="63" name="Rectangle 62"/>
              <p:cNvSpPr/>
              <p:nvPr/>
            </p:nvSpPr>
            <p:spPr bwMode="auto">
              <a:xfrm>
                <a:off x="7391400" y="3657600"/>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52" name="Rectangle 51"/>
            <p:cNvSpPr/>
            <p:nvPr/>
          </p:nvSpPr>
          <p:spPr bwMode="auto">
            <a:xfrm>
              <a:off x="7391400" y="2740693"/>
              <a:ext cx="1447800" cy="228600"/>
            </a:xfrm>
            <a:prstGeom prst="rect">
              <a:avLst/>
            </a:prstGeom>
            <a:solidFill>
              <a:schemeClr val="accent6">
                <a:lumMod val="75000"/>
              </a:schemeClr>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rPr>
                <a:t>0xDEADBEEF</a:t>
              </a:r>
            </a:p>
          </p:txBody>
        </p:sp>
      </p:grpSp>
      <p:sp>
        <p:nvSpPr>
          <p:cNvPr id="56" name="TextBox 55"/>
          <p:cNvSpPr txBox="1"/>
          <p:nvPr/>
        </p:nvSpPr>
        <p:spPr>
          <a:xfrm>
            <a:off x="6513377" y="2799547"/>
            <a:ext cx="801823" cy="1077218"/>
          </a:xfrm>
          <a:prstGeom prst="rect">
            <a:avLst/>
          </a:prstGeom>
          <a:noFill/>
        </p:spPr>
        <p:txBody>
          <a:bodyPr wrap="none" rtlCol="0">
            <a:spAutoFit/>
          </a:bodyPr>
          <a:lstStyle/>
          <a:p>
            <a:r>
              <a:rPr lang="en-US" sz="1600" b="1" dirty="0">
                <a:latin typeface="Courier New" pitchFamily="49" charset="0"/>
                <a:cs typeface="Courier New" pitchFamily="49" charset="0"/>
              </a:rPr>
              <a:t>value</a:t>
            </a:r>
          </a:p>
          <a:p>
            <a:endParaRPr lang="en-US" sz="1600" b="1" dirty="0">
              <a:latin typeface="Courier New" pitchFamily="49" charset="0"/>
              <a:cs typeface="Courier New" pitchFamily="49" charset="0"/>
            </a:endParaRPr>
          </a:p>
          <a:p>
            <a:endParaRPr lang="en-US" sz="1600" b="1" dirty="0">
              <a:latin typeface="Courier New" pitchFamily="49" charset="0"/>
              <a:cs typeface="Courier New" pitchFamily="49" charset="0"/>
            </a:endParaRPr>
          </a:p>
          <a:p>
            <a:r>
              <a:rPr lang="en-US" sz="1600" b="1" dirty="0">
                <a:latin typeface="Courier New" pitchFamily="49" charset="0"/>
                <a:cs typeface="Courier New" pitchFamily="49" charset="0"/>
              </a:rPr>
              <a:t>valid</a:t>
            </a:r>
          </a:p>
        </p:txBody>
      </p:sp>
      <p:sp>
        <p:nvSpPr>
          <p:cNvPr id="57" name="TextBox 56"/>
          <p:cNvSpPr txBox="1"/>
          <p:nvPr/>
        </p:nvSpPr>
        <p:spPr>
          <a:xfrm>
            <a:off x="3810000" y="3180547"/>
            <a:ext cx="801823" cy="830997"/>
          </a:xfrm>
          <a:prstGeom prst="rect">
            <a:avLst/>
          </a:prstGeom>
          <a:noFill/>
        </p:spPr>
        <p:txBody>
          <a:bodyPr wrap="none" rtlCol="0">
            <a:spAutoFit/>
          </a:bodyPr>
          <a:lstStyle/>
          <a:p>
            <a:r>
              <a:rPr lang="en-US" sz="1600" b="1" dirty="0">
                <a:latin typeface="Courier New" pitchFamily="49" charset="0"/>
                <a:cs typeface="Courier New" pitchFamily="49" charset="0"/>
              </a:rPr>
              <a:t>value</a:t>
            </a:r>
          </a:p>
          <a:p>
            <a:endParaRPr lang="en-US" sz="1600" b="1" dirty="0">
              <a:latin typeface="Courier New" pitchFamily="49" charset="0"/>
              <a:cs typeface="Courier New" pitchFamily="49" charset="0"/>
            </a:endParaRPr>
          </a:p>
          <a:p>
            <a:r>
              <a:rPr lang="en-US" sz="1600" b="1" dirty="0">
                <a:latin typeface="Courier New" pitchFamily="49" charset="0"/>
                <a:cs typeface="Courier New" pitchFamily="49" charset="0"/>
              </a:rPr>
              <a:t>valid</a:t>
            </a:r>
          </a:p>
        </p:txBody>
      </p:sp>
      <p:sp>
        <p:nvSpPr>
          <p:cNvPr id="64" name="Rectangle 63"/>
          <p:cNvSpPr/>
          <p:nvPr/>
        </p:nvSpPr>
        <p:spPr bwMode="auto">
          <a:xfrm>
            <a:off x="7391400" y="3581400"/>
            <a:ext cx="1447800" cy="2286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1" dirty="0">
                <a:solidFill>
                  <a:schemeClr val="bg1"/>
                </a:solidFill>
              </a:rPr>
              <a:t>1</a:t>
            </a:r>
            <a:endParaRPr kumimoji="0" lang="en-US" sz="1400" b="1" i="0" u="none" strike="noStrike" cap="none" normalizeH="0" baseline="0" dirty="0">
              <a:ln>
                <a:noFill/>
              </a:ln>
              <a:solidFill>
                <a:schemeClr val="bg1"/>
              </a:solidFill>
              <a:effectLst/>
              <a:latin typeface="Verdana" pitchFamily="34" charset="0"/>
            </a:endParaRPr>
          </a:p>
        </p:txBody>
      </p:sp>
      <p:sp>
        <p:nvSpPr>
          <p:cNvPr id="77" name="Rectangle 76"/>
          <p:cNvSpPr/>
          <p:nvPr/>
        </p:nvSpPr>
        <p:spPr bwMode="auto">
          <a:xfrm>
            <a:off x="4648200" y="3733800"/>
            <a:ext cx="1447800" cy="2286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rPr>
              <a:t>1</a:t>
            </a:r>
          </a:p>
        </p:txBody>
      </p:sp>
      <p:sp>
        <p:nvSpPr>
          <p:cNvPr id="82" name="Lightning Bolt 81"/>
          <p:cNvSpPr/>
          <p:nvPr/>
        </p:nvSpPr>
        <p:spPr bwMode="auto">
          <a:xfrm>
            <a:off x="4114800" y="2819400"/>
            <a:ext cx="2057400" cy="1524000"/>
          </a:xfrm>
          <a:prstGeom prst="lightningBolt">
            <a:avLst/>
          </a:prstGeom>
          <a:solidFill>
            <a:srgbClr val="FF0000"/>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3" name="Footer Placeholder 3"/>
          <p:cNvSpPr>
            <a:spLocks noGrp="1"/>
          </p:cNvSpPr>
          <p:nvPr>
            <p:ph type="ftr" sz="quarter" idx="10"/>
          </p:nvPr>
        </p:nvSpPr>
        <p:spPr>
          <a:xfrm>
            <a:off x="3124200" y="6553200"/>
            <a:ext cx="2895600" cy="304800"/>
          </a:xfrm>
        </p:spPr>
        <p:txBody>
          <a:bodyPr/>
          <a:lstStyle/>
          <a:p>
            <a:fld id="{6215C00B-9DEC-4460-A93B-7EBC7AA8CA1F}" type="slidenum">
              <a:rPr lang="en-US" smtClean="0"/>
              <a:pPr/>
              <a:t>45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9">
                                            <p:txEl>
                                              <p:pRg st="0" end="0"/>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9">
                                            <p:txEl>
                                              <p:pRg st="1" end="1"/>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56" presetClass="path" presetSubtype="0" accel="50000" decel="50000" fill="hold" grpId="1" nodeType="clickEffect">
                                  <p:stCondLst>
                                    <p:cond delay="0"/>
                                  </p:stCondLst>
                                  <p:childTnLst>
                                    <p:animMotion origin="layout" path="M 0 -4.6531E-6 L 0.30417 -0.01803 " pathEditMode="relative" rAng="0" ptsTypes="AA">
                                      <p:cBhvr>
                                        <p:cTn id="38" dur="1000" fill="hold"/>
                                        <p:tgtEl>
                                          <p:spTgt spid="77"/>
                                        </p:tgtEl>
                                        <p:attrNameLst>
                                          <p:attrName>ppt_x</p:attrName>
                                          <p:attrName>ppt_y</p:attrName>
                                        </p:attrNameLst>
                                      </p:cBhvr>
                                      <p:rCtr x="15208" y="-902"/>
                                    </p:animMotion>
                                  </p:childTnLst>
                                </p:cTn>
                              </p:par>
                            </p:childTnLst>
                          </p:cTn>
                        </p:par>
                        <p:par>
                          <p:cTn id="39" fill="hold">
                            <p:stCondLst>
                              <p:cond delay="1000"/>
                            </p:stCondLst>
                            <p:childTnLst>
                              <p:par>
                                <p:cTn id="40" presetID="1" presetClass="exit" presetSubtype="0" fill="hold" grpId="2" nodeType="afterEffect">
                                  <p:stCondLst>
                                    <p:cond delay="0"/>
                                  </p:stCondLst>
                                  <p:childTnLst>
                                    <p:set>
                                      <p:cBhvr>
                                        <p:cTn id="41" dur="1" fill="hold">
                                          <p:stCondLst>
                                            <p:cond delay="0"/>
                                          </p:stCondLst>
                                        </p:cTn>
                                        <p:tgtEl>
                                          <p:spTgt spid="77"/>
                                        </p:tgtEl>
                                        <p:attrNameLst>
                                          <p:attrName>style.visibility</p:attrName>
                                        </p:attrNameLst>
                                      </p:cBhvr>
                                      <p:to>
                                        <p:strVal val="hidden"/>
                                      </p:to>
                                    </p:se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7" presetClass="exit" presetSubtype="0" fill="hold" grpId="1" nodeType="clickEffect">
                                  <p:stCondLst>
                                    <p:cond delay="0"/>
                                  </p:stCondLst>
                                  <p:childTnLst>
                                    <p:animEffect transition="out" filter="fade">
                                      <p:cBhvr>
                                        <p:cTn id="52" dur="1000"/>
                                        <p:tgtEl>
                                          <p:spTgt spid="76"/>
                                        </p:tgtEl>
                                      </p:cBhvr>
                                    </p:animEffect>
                                    <p:anim calcmode="lin" valueType="num">
                                      <p:cBhvr>
                                        <p:cTn id="53" dur="1000"/>
                                        <p:tgtEl>
                                          <p:spTgt spid="76"/>
                                        </p:tgtEl>
                                        <p:attrNameLst>
                                          <p:attrName>ppt_x</p:attrName>
                                        </p:attrNameLst>
                                      </p:cBhvr>
                                      <p:tavLst>
                                        <p:tav tm="0">
                                          <p:val>
                                            <p:strVal val="ppt_x"/>
                                          </p:val>
                                        </p:tav>
                                        <p:tav tm="100000">
                                          <p:val>
                                            <p:strVal val="ppt_x"/>
                                          </p:val>
                                        </p:tav>
                                      </p:tavLst>
                                    </p:anim>
                                    <p:anim calcmode="lin" valueType="num">
                                      <p:cBhvr>
                                        <p:cTn id="54" dur="100" decel="100000"/>
                                        <p:tgtEl>
                                          <p:spTgt spid="76"/>
                                        </p:tgtEl>
                                        <p:attrNameLst>
                                          <p:attrName>ppt_y</p:attrName>
                                        </p:attrNameLst>
                                      </p:cBhvr>
                                      <p:tavLst>
                                        <p:tav tm="0">
                                          <p:val>
                                            <p:strVal val="ppt_y"/>
                                          </p:val>
                                        </p:tav>
                                        <p:tav tm="100000">
                                          <p:val>
                                            <p:strVal val="ppt_y-.03"/>
                                          </p:val>
                                        </p:tav>
                                      </p:tavLst>
                                    </p:anim>
                                    <p:anim calcmode="lin" valueType="num">
                                      <p:cBhvr>
                                        <p:cTn id="55" dur="900" accel="100000">
                                          <p:stCondLst>
                                            <p:cond delay="100"/>
                                          </p:stCondLst>
                                        </p:cTn>
                                        <p:tgtEl>
                                          <p:spTgt spid="76"/>
                                        </p:tgtEl>
                                        <p:attrNameLst>
                                          <p:attrName>ppt_y</p:attrName>
                                        </p:attrNameLst>
                                      </p:cBhvr>
                                      <p:tavLst>
                                        <p:tav tm="0">
                                          <p:val>
                                            <p:strVal val="ppt_y"/>
                                          </p:val>
                                        </p:tav>
                                        <p:tav tm="100000">
                                          <p:val>
                                            <p:strVal val="ppt_y+1"/>
                                          </p:val>
                                        </p:tav>
                                      </p:tavLst>
                                    </p:anim>
                                    <p:set>
                                      <p:cBhvr>
                                        <p:cTn id="56" dur="1" fill="hold">
                                          <p:stCondLst>
                                            <p:cond delay="999"/>
                                          </p:stCondLst>
                                        </p:cTn>
                                        <p:tgtEl>
                                          <p:spTgt spid="7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allAtOnce"/>
      <p:bldP spid="76" grpId="0" animBg="1"/>
      <p:bldP spid="76" grpId="1" animBg="1"/>
      <p:bldP spid="81" grpId="0"/>
      <p:bldP spid="56" grpId="0"/>
      <p:bldP spid="57" grpId="0"/>
      <p:bldP spid="64" grpId="0" animBg="1"/>
      <p:bldP spid="77" grpId="0" animBg="1"/>
      <p:bldP spid="77" grpId="1" animBg="1"/>
      <p:bldP spid="77" grpId="2" animBg="1"/>
      <p:bldP spid="82" grpId="0" animBg="1"/>
      <p:bldP spid="8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8763000" cy="4038600"/>
          </a:xfrm>
        </p:spPr>
        <p:txBody>
          <a:bodyPr/>
          <a:lstStyle/>
          <a:p>
            <a:r>
              <a:rPr lang="en-US" dirty="0"/>
              <a:t>Support updating data without risking correctness after a failure</a:t>
            </a:r>
          </a:p>
          <a:p>
            <a:endParaRPr lang="en-US" dirty="0"/>
          </a:p>
          <a:p>
            <a:r>
              <a:rPr lang="en-US" dirty="0"/>
              <a:t>Rely on conventional CPU primitives for ordering</a:t>
            </a:r>
          </a:p>
          <a:p>
            <a:pPr lvl="1">
              <a:defRPr/>
            </a:pPr>
            <a:r>
              <a:rPr lang="en-US" sz="3200" dirty="0"/>
              <a:t>Flush</a:t>
            </a:r>
            <a:endParaRPr lang="en-US" dirty="0"/>
          </a:p>
          <a:p>
            <a:pPr lvl="1">
              <a:defRPr/>
            </a:pPr>
            <a:r>
              <a:rPr lang="en-US" sz="3200" dirty="0"/>
              <a:t>Fence</a:t>
            </a:r>
          </a:p>
          <a:p>
            <a:endParaRPr lang="en-US" sz="4000" dirty="0"/>
          </a:p>
        </p:txBody>
      </p:sp>
      <p:sp>
        <p:nvSpPr>
          <p:cNvPr id="2" name="Title 1"/>
          <p:cNvSpPr>
            <a:spLocks noGrp="1"/>
          </p:cNvSpPr>
          <p:nvPr>
            <p:ph type="title"/>
          </p:nvPr>
        </p:nvSpPr>
        <p:spPr/>
        <p:txBody>
          <a:bodyPr/>
          <a:lstStyle/>
          <a:p>
            <a:r>
              <a:rPr lang="en-US" dirty="0"/>
              <a:t>Consistent Updates</a:t>
            </a:r>
          </a:p>
        </p:txBody>
      </p:sp>
      <p:sp>
        <p:nvSpPr>
          <p:cNvPr id="32" name="TextBox 31"/>
          <p:cNvSpPr txBox="1"/>
          <p:nvPr/>
        </p:nvSpPr>
        <p:spPr>
          <a:xfrm>
            <a:off x="533400" y="5379184"/>
            <a:ext cx="3054041" cy="1323439"/>
          </a:xfrm>
          <a:prstGeom prst="rect">
            <a:avLst/>
          </a:prstGeom>
          <a:noFill/>
        </p:spPr>
        <p:txBody>
          <a:bodyPr wrap="square" rtlCol="0">
            <a:spAutoFit/>
          </a:bodyPr>
          <a:lstStyle/>
          <a:p>
            <a:r>
              <a:rPr lang="en-US" sz="2000" b="1" dirty="0" err="1">
                <a:latin typeface="Courier New" pitchFamily="49" charset="0"/>
                <a:cs typeface="Courier New" pitchFamily="49" charset="0"/>
              </a:rPr>
              <a:t>R.value</a:t>
            </a:r>
            <a:r>
              <a:rPr lang="en-US" sz="2000" b="1" dirty="0">
                <a:latin typeface="Courier New" pitchFamily="49" charset="0"/>
                <a:cs typeface="Courier New" pitchFamily="49" charset="0"/>
              </a:rPr>
              <a:t> </a:t>
            </a:r>
            <a:r>
              <a:rPr lang="en-US" sz="2000" b="1" dirty="0">
                <a:latin typeface="Courier New" pitchFamily="49" charset="0"/>
                <a:cs typeface="Courier New" pitchFamily="49" charset="0"/>
                <a:sym typeface="Symbol"/>
              </a:rPr>
              <a:t></a:t>
            </a:r>
            <a:r>
              <a:rPr lang="en-US" sz="2000" b="1" dirty="0">
                <a:latin typeface="Courier New" pitchFamily="49" charset="0"/>
                <a:cs typeface="Courier New" pitchFamily="49" charset="0"/>
              </a:rPr>
              <a:t> 0xC0FFEE</a:t>
            </a:r>
          </a:p>
          <a:p>
            <a:r>
              <a:rPr lang="en-US" sz="2000" b="1" dirty="0">
                <a:solidFill>
                  <a:schemeClr val="accent1"/>
                </a:solidFill>
                <a:latin typeface="Courier New" pitchFamily="49" charset="0"/>
                <a:cs typeface="Courier New" pitchFamily="49" charset="0"/>
              </a:rPr>
              <a:t>FLUSH(&amp;</a:t>
            </a:r>
            <a:r>
              <a:rPr lang="en-US" sz="2000" b="1" dirty="0" err="1">
                <a:solidFill>
                  <a:schemeClr val="accent1"/>
                </a:solidFill>
                <a:latin typeface="Courier New" pitchFamily="49" charset="0"/>
                <a:cs typeface="Courier New" pitchFamily="49" charset="0"/>
              </a:rPr>
              <a:t>R.value</a:t>
            </a:r>
            <a:r>
              <a:rPr lang="en-US" sz="2000" b="1" dirty="0">
                <a:solidFill>
                  <a:schemeClr val="accent1"/>
                </a:solidFill>
                <a:latin typeface="Courier New" pitchFamily="49" charset="0"/>
                <a:cs typeface="Courier New" pitchFamily="49" charset="0"/>
              </a:rPr>
              <a:t>)</a:t>
            </a:r>
          </a:p>
          <a:p>
            <a:r>
              <a:rPr lang="en-US" sz="2000" b="1" dirty="0">
                <a:solidFill>
                  <a:schemeClr val="tx2">
                    <a:lumMod val="60000"/>
                    <a:lumOff val="40000"/>
                  </a:schemeClr>
                </a:solidFill>
                <a:latin typeface="Courier New" pitchFamily="49" charset="0"/>
                <a:cs typeface="Courier New" pitchFamily="49" charset="0"/>
              </a:rPr>
              <a:t>FENCE</a:t>
            </a:r>
          </a:p>
          <a:p>
            <a:r>
              <a:rPr lang="en-US" sz="2000" b="1" dirty="0" err="1">
                <a:latin typeface="Courier New" pitchFamily="49" charset="0"/>
                <a:cs typeface="Courier New" pitchFamily="49" charset="0"/>
              </a:rPr>
              <a:t>R.valid</a:t>
            </a:r>
            <a:r>
              <a:rPr lang="en-US" sz="2000" b="1" dirty="0">
                <a:latin typeface="Courier New" pitchFamily="49" charset="0"/>
                <a:cs typeface="Courier New" pitchFamily="49" charset="0"/>
              </a:rPr>
              <a:t> </a:t>
            </a:r>
            <a:r>
              <a:rPr lang="en-US" sz="2000" b="1" dirty="0">
                <a:latin typeface="Courier New" pitchFamily="49" charset="0"/>
                <a:cs typeface="Courier New" pitchFamily="49" charset="0"/>
                <a:sym typeface="Symbol"/>
              </a:rPr>
              <a:t></a:t>
            </a:r>
            <a:r>
              <a:rPr lang="en-US" sz="2000" b="1" dirty="0">
                <a:latin typeface="Courier New" pitchFamily="49" charset="0"/>
                <a:cs typeface="Courier New" pitchFamily="49" charset="0"/>
              </a:rPr>
              <a:t> 1</a:t>
            </a:r>
          </a:p>
        </p:txBody>
      </p:sp>
      <p:sp>
        <p:nvSpPr>
          <p:cNvPr id="33" name="Rectangle 32"/>
          <p:cNvSpPr/>
          <p:nvPr/>
        </p:nvSpPr>
        <p:spPr bwMode="auto">
          <a:xfrm>
            <a:off x="4648200" y="53434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4" name="Rectangle 33"/>
          <p:cNvSpPr/>
          <p:nvPr/>
        </p:nvSpPr>
        <p:spPr bwMode="auto">
          <a:xfrm>
            <a:off x="4648200" y="55720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5" name="Rectangle 34"/>
          <p:cNvSpPr/>
          <p:nvPr/>
        </p:nvSpPr>
        <p:spPr bwMode="auto">
          <a:xfrm>
            <a:off x="4648200" y="58006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6" name="Rectangle 35"/>
          <p:cNvSpPr/>
          <p:nvPr/>
        </p:nvSpPr>
        <p:spPr bwMode="auto">
          <a:xfrm>
            <a:off x="4648200" y="60292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7" name="Rectangle 36"/>
          <p:cNvSpPr/>
          <p:nvPr/>
        </p:nvSpPr>
        <p:spPr bwMode="auto">
          <a:xfrm>
            <a:off x="7391400" y="49624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8" name="Rectangle 37"/>
          <p:cNvSpPr/>
          <p:nvPr/>
        </p:nvSpPr>
        <p:spPr bwMode="auto">
          <a:xfrm>
            <a:off x="7391400" y="51910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9" name="Rectangle 38"/>
          <p:cNvSpPr/>
          <p:nvPr/>
        </p:nvSpPr>
        <p:spPr bwMode="auto">
          <a:xfrm>
            <a:off x="7391400" y="54196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0" name="Rectangle 39"/>
          <p:cNvSpPr/>
          <p:nvPr/>
        </p:nvSpPr>
        <p:spPr bwMode="auto">
          <a:xfrm>
            <a:off x="7391400" y="56482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Verdana" pitchFamily="34" charset="0"/>
            </a:endParaRPr>
          </a:p>
        </p:txBody>
      </p:sp>
      <p:sp>
        <p:nvSpPr>
          <p:cNvPr id="41" name="Rectangle 40"/>
          <p:cNvSpPr/>
          <p:nvPr/>
        </p:nvSpPr>
        <p:spPr bwMode="auto">
          <a:xfrm>
            <a:off x="7391400" y="58768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2" name="Rectangle 41"/>
          <p:cNvSpPr/>
          <p:nvPr/>
        </p:nvSpPr>
        <p:spPr bwMode="auto">
          <a:xfrm>
            <a:off x="7391400" y="6105435"/>
            <a:ext cx="1447800" cy="228600"/>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3" name="Rectangle 42"/>
          <p:cNvSpPr/>
          <p:nvPr/>
        </p:nvSpPr>
        <p:spPr bwMode="auto">
          <a:xfrm>
            <a:off x="7391400" y="5867400"/>
            <a:ext cx="1447800" cy="228600"/>
          </a:xfrm>
          <a:prstGeom prst="rect">
            <a:avLst/>
          </a:prstGeom>
          <a:solidFill>
            <a:schemeClr val="accent6">
              <a:lumMod val="75000"/>
            </a:schemeClr>
          </a:solidFill>
          <a:ln w="38100"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b="1" dirty="0">
                <a:solidFill>
                  <a:schemeClr val="bg1"/>
                </a:solidFill>
              </a:rPr>
              <a:t>0</a:t>
            </a:r>
            <a:endParaRPr kumimoji="0" lang="en-US" sz="1400" b="1" i="0" u="none" strike="noStrike" cap="none" normalizeH="0" baseline="0" dirty="0">
              <a:ln>
                <a:noFill/>
              </a:ln>
              <a:solidFill>
                <a:schemeClr val="bg1"/>
              </a:solidFill>
              <a:effectLst/>
              <a:latin typeface="Verdana" pitchFamily="34" charset="0"/>
            </a:endParaRPr>
          </a:p>
        </p:txBody>
      </p:sp>
      <p:sp>
        <p:nvSpPr>
          <p:cNvPr id="44" name="TextBox 43"/>
          <p:cNvSpPr txBox="1"/>
          <p:nvPr/>
        </p:nvSpPr>
        <p:spPr>
          <a:xfrm>
            <a:off x="7620000" y="4581435"/>
            <a:ext cx="697627" cy="369332"/>
          </a:xfrm>
          <a:prstGeom prst="rect">
            <a:avLst/>
          </a:prstGeom>
          <a:noFill/>
        </p:spPr>
        <p:txBody>
          <a:bodyPr wrap="none" rtlCol="0">
            <a:spAutoFit/>
          </a:bodyPr>
          <a:lstStyle/>
          <a:p>
            <a:r>
              <a:rPr lang="en-US" sz="1800" dirty="0"/>
              <a:t>SCM</a:t>
            </a:r>
          </a:p>
        </p:txBody>
      </p:sp>
      <p:sp>
        <p:nvSpPr>
          <p:cNvPr id="45" name="TextBox 44"/>
          <p:cNvSpPr txBox="1"/>
          <p:nvPr/>
        </p:nvSpPr>
        <p:spPr>
          <a:xfrm>
            <a:off x="4498550" y="4572000"/>
            <a:ext cx="1521250" cy="646331"/>
          </a:xfrm>
          <a:prstGeom prst="rect">
            <a:avLst/>
          </a:prstGeom>
          <a:noFill/>
        </p:spPr>
        <p:txBody>
          <a:bodyPr wrap="none" rtlCol="0">
            <a:spAutoFit/>
          </a:bodyPr>
          <a:lstStyle/>
          <a:p>
            <a:pPr algn="ctr"/>
            <a:r>
              <a:rPr lang="en-US" sz="1800" dirty="0"/>
              <a:t>Write-back </a:t>
            </a:r>
          </a:p>
          <a:p>
            <a:pPr algn="ctr"/>
            <a:r>
              <a:rPr lang="en-US" sz="1800" dirty="0"/>
              <a:t>cache</a:t>
            </a:r>
          </a:p>
        </p:txBody>
      </p:sp>
      <p:sp>
        <p:nvSpPr>
          <p:cNvPr id="46" name="Rectangle 45"/>
          <p:cNvSpPr/>
          <p:nvPr/>
        </p:nvSpPr>
        <p:spPr bwMode="auto">
          <a:xfrm>
            <a:off x="7391400" y="5188528"/>
            <a:ext cx="1447800" cy="228600"/>
          </a:xfrm>
          <a:prstGeom prst="rect">
            <a:avLst/>
          </a:prstGeom>
          <a:solidFill>
            <a:schemeClr val="accent6">
              <a:lumMod val="75000"/>
            </a:schemeClr>
          </a:solidFill>
          <a:ln w="381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rPr>
              <a:t>0xDEADBEEF</a:t>
            </a:r>
          </a:p>
        </p:txBody>
      </p:sp>
      <p:sp>
        <p:nvSpPr>
          <p:cNvPr id="47" name="TextBox 46"/>
          <p:cNvSpPr txBox="1"/>
          <p:nvPr/>
        </p:nvSpPr>
        <p:spPr>
          <a:xfrm>
            <a:off x="6513377" y="5094982"/>
            <a:ext cx="801823" cy="1077218"/>
          </a:xfrm>
          <a:prstGeom prst="rect">
            <a:avLst/>
          </a:prstGeom>
          <a:noFill/>
        </p:spPr>
        <p:txBody>
          <a:bodyPr wrap="none" rtlCol="0">
            <a:spAutoFit/>
          </a:bodyPr>
          <a:lstStyle/>
          <a:p>
            <a:r>
              <a:rPr lang="en-US" sz="1600" b="1" dirty="0">
                <a:latin typeface="Courier New" pitchFamily="49" charset="0"/>
                <a:cs typeface="Courier New" pitchFamily="49" charset="0"/>
              </a:rPr>
              <a:t>value</a:t>
            </a:r>
          </a:p>
          <a:p>
            <a:endParaRPr lang="en-US" sz="1600" b="1" dirty="0">
              <a:latin typeface="Courier New" pitchFamily="49" charset="0"/>
              <a:cs typeface="Courier New" pitchFamily="49" charset="0"/>
            </a:endParaRPr>
          </a:p>
          <a:p>
            <a:endParaRPr lang="en-US" sz="1600" b="1" dirty="0">
              <a:latin typeface="Courier New" pitchFamily="49" charset="0"/>
              <a:cs typeface="Courier New" pitchFamily="49" charset="0"/>
            </a:endParaRPr>
          </a:p>
          <a:p>
            <a:r>
              <a:rPr lang="en-US" sz="1600" b="1" dirty="0">
                <a:latin typeface="Courier New" pitchFamily="49" charset="0"/>
                <a:cs typeface="Courier New" pitchFamily="49" charset="0"/>
              </a:rPr>
              <a:t>valid</a:t>
            </a:r>
          </a:p>
        </p:txBody>
      </p:sp>
      <p:sp>
        <p:nvSpPr>
          <p:cNvPr id="48" name="TextBox 47"/>
          <p:cNvSpPr txBox="1"/>
          <p:nvPr/>
        </p:nvSpPr>
        <p:spPr>
          <a:xfrm>
            <a:off x="3810000" y="5475982"/>
            <a:ext cx="801823" cy="830997"/>
          </a:xfrm>
          <a:prstGeom prst="rect">
            <a:avLst/>
          </a:prstGeom>
          <a:noFill/>
        </p:spPr>
        <p:txBody>
          <a:bodyPr wrap="none" rtlCol="0">
            <a:spAutoFit/>
          </a:bodyPr>
          <a:lstStyle/>
          <a:p>
            <a:r>
              <a:rPr lang="en-US" sz="1600" b="1" dirty="0">
                <a:latin typeface="Courier New" pitchFamily="49" charset="0"/>
                <a:cs typeface="Courier New" pitchFamily="49" charset="0"/>
              </a:rPr>
              <a:t>value</a:t>
            </a:r>
          </a:p>
          <a:p>
            <a:endParaRPr lang="en-US" sz="1600" b="1" dirty="0">
              <a:latin typeface="Courier New" pitchFamily="49" charset="0"/>
              <a:cs typeface="Courier New" pitchFamily="49" charset="0"/>
            </a:endParaRPr>
          </a:p>
          <a:p>
            <a:r>
              <a:rPr lang="en-US" sz="1600" b="1" dirty="0">
                <a:latin typeface="Courier New" pitchFamily="49" charset="0"/>
                <a:cs typeface="Courier New" pitchFamily="49" charset="0"/>
              </a:rPr>
              <a:t>valid</a:t>
            </a:r>
          </a:p>
        </p:txBody>
      </p:sp>
      <p:sp>
        <p:nvSpPr>
          <p:cNvPr id="53" name="Rectangle 52"/>
          <p:cNvSpPr/>
          <p:nvPr/>
        </p:nvSpPr>
        <p:spPr bwMode="auto">
          <a:xfrm>
            <a:off x="4648200" y="6029235"/>
            <a:ext cx="1447800" cy="2286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rPr>
              <a:t>1</a:t>
            </a:r>
          </a:p>
        </p:txBody>
      </p:sp>
      <p:sp>
        <p:nvSpPr>
          <p:cNvPr id="65" name="Rectangle 64"/>
          <p:cNvSpPr/>
          <p:nvPr/>
        </p:nvSpPr>
        <p:spPr bwMode="auto">
          <a:xfrm>
            <a:off x="4648200" y="5572035"/>
            <a:ext cx="1447800" cy="2286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latin typeface="Verdana" pitchFamily="34" charset="0"/>
              </a:rPr>
              <a:t>0xC0FFEE</a:t>
            </a:r>
          </a:p>
        </p:txBody>
      </p:sp>
      <p:sp>
        <p:nvSpPr>
          <p:cNvPr id="66" name="Lightning Bolt 65"/>
          <p:cNvSpPr/>
          <p:nvPr/>
        </p:nvSpPr>
        <p:spPr bwMode="auto">
          <a:xfrm>
            <a:off x="4114800" y="5181600"/>
            <a:ext cx="2057400" cy="1524000"/>
          </a:xfrm>
          <a:prstGeom prst="lightningBolt">
            <a:avLst/>
          </a:prstGeom>
          <a:solidFill>
            <a:srgbClr val="FF0000"/>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7" name="Footer Placeholder 3"/>
          <p:cNvSpPr>
            <a:spLocks noGrp="1"/>
          </p:cNvSpPr>
          <p:nvPr>
            <p:ph type="ftr" sz="quarter" idx="10"/>
          </p:nvPr>
        </p:nvSpPr>
        <p:spPr>
          <a:xfrm>
            <a:off x="3124200" y="6553200"/>
            <a:ext cx="2895600" cy="304800"/>
          </a:xfrm>
        </p:spPr>
        <p:txBody>
          <a:bodyPr/>
          <a:lstStyle/>
          <a:p>
            <a:fld id="{6215C00B-9DEC-4460-A93B-7EBC7AA8CA1F}" type="slidenum">
              <a:rPr lang="en-US" smtClean="0"/>
              <a:pPr/>
              <a:t>46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xEl>
                                              <p:pRg st="1" end="1"/>
                                            </p:txEl>
                                          </p:spTgt>
                                        </p:tgtEl>
                                        <p:attrNameLst>
                                          <p:attrName>style.visibility</p:attrName>
                                        </p:attrNameLst>
                                      </p:cBhvr>
                                      <p:to>
                                        <p:strVal val="visible"/>
                                      </p:to>
                                    </p:set>
                                  </p:childTnLst>
                                </p:cTn>
                              </p:par>
                            </p:childTnLst>
                          </p:cTn>
                        </p:par>
                        <p:par>
                          <p:cTn id="47" fill="hold">
                            <p:stCondLst>
                              <p:cond delay="0"/>
                            </p:stCondLst>
                            <p:childTnLst>
                              <p:par>
                                <p:cTn id="48" presetID="56" presetClass="path" presetSubtype="0" accel="50000" decel="50000" fill="hold" grpId="1" nodeType="afterEffect">
                                  <p:stCondLst>
                                    <p:cond delay="500"/>
                                  </p:stCondLst>
                                  <p:childTnLst>
                                    <p:animMotion origin="layout" path="M -0.00312 -0.00208 L 0.30104 -0.05342 " pathEditMode="relative" rAng="0" ptsTypes="AA">
                                      <p:cBhvr>
                                        <p:cTn id="49" dur="1000" fill="hold"/>
                                        <p:tgtEl>
                                          <p:spTgt spid="65"/>
                                        </p:tgtEl>
                                        <p:attrNameLst>
                                          <p:attrName>ppt_x</p:attrName>
                                          <p:attrName>ppt_y</p:attrName>
                                        </p:attrNameLst>
                                      </p:cBhvr>
                                      <p:rCtr x="15200" y="-2600"/>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2">
                                            <p:txEl>
                                              <p:pRg st="2" end="2"/>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xEl>
                                              <p:pRg st="3" end="3"/>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37" presetClass="exit" presetSubtype="0" fill="hold" grpId="1" nodeType="clickEffect">
                                  <p:stCondLst>
                                    <p:cond delay="0"/>
                                  </p:stCondLst>
                                  <p:childTnLst>
                                    <p:animEffect transition="out" filter="fade">
                                      <p:cBhvr>
                                        <p:cTn id="65" dur="1000"/>
                                        <p:tgtEl>
                                          <p:spTgt spid="53"/>
                                        </p:tgtEl>
                                      </p:cBhvr>
                                    </p:animEffect>
                                    <p:anim calcmode="lin" valueType="num">
                                      <p:cBhvr>
                                        <p:cTn id="66" dur="1000"/>
                                        <p:tgtEl>
                                          <p:spTgt spid="53"/>
                                        </p:tgtEl>
                                        <p:attrNameLst>
                                          <p:attrName>ppt_x</p:attrName>
                                        </p:attrNameLst>
                                      </p:cBhvr>
                                      <p:tavLst>
                                        <p:tav tm="0">
                                          <p:val>
                                            <p:strVal val="ppt_x"/>
                                          </p:val>
                                        </p:tav>
                                        <p:tav tm="100000">
                                          <p:val>
                                            <p:strVal val="ppt_x"/>
                                          </p:val>
                                        </p:tav>
                                      </p:tavLst>
                                    </p:anim>
                                    <p:anim calcmode="lin" valueType="num">
                                      <p:cBhvr>
                                        <p:cTn id="67" dur="100" decel="100000"/>
                                        <p:tgtEl>
                                          <p:spTgt spid="53"/>
                                        </p:tgtEl>
                                        <p:attrNameLst>
                                          <p:attrName>ppt_y</p:attrName>
                                        </p:attrNameLst>
                                      </p:cBhvr>
                                      <p:tavLst>
                                        <p:tav tm="0">
                                          <p:val>
                                            <p:strVal val="ppt_y"/>
                                          </p:val>
                                        </p:tav>
                                        <p:tav tm="100000">
                                          <p:val>
                                            <p:strVal val="ppt_y-.03"/>
                                          </p:val>
                                        </p:tav>
                                      </p:tavLst>
                                    </p:anim>
                                    <p:anim calcmode="lin" valueType="num">
                                      <p:cBhvr>
                                        <p:cTn id="68" dur="900" accel="100000">
                                          <p:stCondLst>
                                            <p:cond delay="100"/>
                                          </p:stCondLst>
                                        </p:cTn>
                                        <p:tgtEl>
                                          <p:spTgt spid="53"/>
                                        </p:tgtEl>
                                        <p:attrNameLst>
                                          <p:attrName>ppt_y</p:attrName>
                                        </p:attrNameLst>
                                      </p:cBhvr>
                                      <p:tavLst>
                                        <p:tav tm="0">
                                          <p:val>
                                            <p:strVal val="ppt_y"/>
                                          </p:val>
                                        </p:tav>
                                        <p:tav tm="100000">
                                          <p:val>
                                            <p:strVal val="ppt_y+1"/>
                                          </p:val>
                                        </p:tav>
                                      </p:tavLst>
                                    </p:anim>
                                    <p:set>
                                      <p:cBhvr>
                                        <p:cTn id="69" dur="1" fill="hold">
                                          <p:stCondLst>
                                            <p:cond delay="999"/>
                                          </p:stCondLst>
                                        </p:cTn>
                                        <p:tgtEl>
                                          <p:spTgt spid="53"/>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animBg="1"/>
      <p:bldP spid="47" grpId="0"/>
      <p:bldP spid="48" grpId="0"/>
      <p:bldP spid="53" grpId="0" animBg="1"/>
      <p:bldP spid="53" grpId="1" animBg="1"/>
      <p:bldP spid="65" grpId="0" animBg="1"/>
      <p:bldP spid="65" grpId="1" animBg="1"/>
      <p:bldP spid="66" grpId="0" animBg="1"/>
      <p:bldP spid="6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Table 96"/>
          <p:cNvGraphicFramePr>
            <a:graphicFrameLocks noGrp="1"/>
          </p:cNvGraphicFramePr>
          <p:nvPr/>
        </p:nvGraphicFramePr>
        <p:xfrm>
          <a:off x="609600" y="3581400"/>
          <a:ext cx="8153401" cy="18288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3200401">
                  <a:extLst>
                    <a:ext uri="{9D8B030D-6E8A-4147-A177-3AD203B41FA5}">
                      <a16:colId xmlns:a16="http://schemas.microsoft.com/office/drawing/2014/main" val="20002"/>
                    </a:ext>
                  </a:extLst>
                </a:gridCol>
              </a:tblGrid>
              <a:tr h="206423">
                <a:tc>
                  <a:txBody>
                    <a:bodyPr/>
                    <a:lstStyle/>
                    <a:p>
                      <a:r>
                        <a:rPr lang="en-US" sz="1800" dirty="0"/>
                        <a:t>Update</a:t>
                      </a:r>
                    </a:p>
                  </a:txBody>
                  <a:tcPr/>
                </a:tc>
                <a:tc>
                  <a:txBody>
                    <a:bodyPr/>
                    <a:lstStyle/>
                    <a:p>
                      <a:r>
                        <a:rPr lang="en-US" sz="1800" dirty="0"/>
                        <a:t>API</a:t>
                      </a:r>
                    </a:p>
                  </a:txBody>
                  <a:tcPr/>
                </a:tc>
                <a:tc>
                  <a:txBody>
                    <a:bodyPr/>
                    <a:lstStyle/>
                    <a:p>
                      <a:r>
                        <a:rPr lang="en-US" sz="1800" dirty="0"/>
                        <a:t>Usage example</a:t>
                      </a:r>
                    </a:p>
                  </a:txBody>
                  <a:tcPr/>
                </a:tc>
                <a:extLst>
                  <a:ext uri="{0D108BD9-81ED-4DB2-BD59-A6C34878D82A}">
                    <a16:rowId xmlns:a16="http://schemas.microsoft.com/office/drawing/2014/main" val="10000"/>
                  </a:ext>
                </a:extLst>
              </a:tr>
              <a:tr h="365304">
                <a:tc>
                  <a:txBody>
                    <a:bodyPr/>
                    <a:lstStyle/>
                    <a:p>
                      <a:r>
                        <a:rPr lang="en-US" sz="1800" dirty="0"/>
                        <a:t>Single-variable</a:t>
                      </a:r>
                    </a:p>
                  </a:txBody>
                  <a:tcPr/>
                </a:tc>
                <a:tc>
                  <a:txBody>
                    <a:bodyPr/>
                    <a:lstStyle/>
                    <a:p>
                      <a:r>
                        <a:rPr lang="en-US" sz="1800" dirty="0"/>
                        <a:t>HW primitive</a:t>
                      </a:r>
                    </a:p>
                  </a:txBody>
                  <a:tcPr/>
                </a:tc>
                <a:tc>
                  <a:txBody>
                    <a:bodyPr/>
                    <a:lstStyle/>
                    <a:p>
                      <a:r>
                        <a:rPr lang="en-US" sz="1800" dirty="0"/>
                        <a:t>Set flag</a:t>
                      </a:r>
                    </a:p>
                  </a:txBody>
                  <a:tcPr/>
                </a:tc>
                <a:extLst>
                  <a:ext uri="{0D108BD9-81ED-4DB2-BD59-A6C34878D82A}">
                    <a16:rowId xmlns:a16="http://schemas.microsoft.com/office/drawing/2014/main" val="10001"/>
                  </a:ext>
                </a:extLst>
              </a:tr>
              <a:tr h="206423">
                <a:tc>
                  <a:txBody>
                    <a:bodyPr/>
                    <a:lstStyle/>
                    <a:p>
                      <a:r>
                        <a:rPr lang="en-US" sz="1800" dirty="0"/>
                        <a:t>Append</a:t>
                      </a:r>
                    </a:p>
                  </a:txBody>
                  <a:tcPr/>
                </a:tc>
                <a:tc>
                  <a:txBody>
                    <a:bodyPr/>
                    <a:lstStyle/>
                    <a:p>
                      <a:r>
                        <a:rPr lang="en-US" sz="1800" dirty="0" err="1">
                          <a:latin typeface="Courier New" pitchFamily="49" charset="0"/>
                          <a:cs typeface="Courier New" pitchFamily="49" charset="0"/>
                        </a:rPr>
                        <a:t>log_append</a:t>
                      </a:r>
                      <a:endParaRPr lang="en-US" sz="1800" dirty="0">
                        <a:latin typeface="Courier New" pitchFamily="49" charset="0"/>
                        <a:cs typeface="Courier New" pitchFamily="49" charset="0"/>
                      </a:endParaRPr>
                    </a:p>
                  </a:txBody>
                  <a:tcPr/>
                </a:tc>
                <a:tc>
                  <a:txBody>
                    <a:bodyPr/>
                    <a:lstStyle/>
                    <a:p>
                      <a:r>
                        <a:rPr lang="en-US" sz="1800" dirty="0"/>
                        <a:t>Append to journal</a:t>
                      </a:r>
                    </a:p>
                  </a:txBody>
                  <a:tcPr/>
                </a:tc>
                <a:extLst>
                  <a:ext uri="{0D108BD9-81ED-4DB2-BD59-A6C34878D82A}">
                    <a16:rowId xmlns:a16="http://schemas.microsoft.com/office/drawing/2014/main" val="10002"/>
                  </a:ext>
                </a:extLst>
              </a:tr>
              <a:tr h="365304">
                <a:tc>
                  <a:txBody>
                    <a:bodyPr/>
                    <a:lstStyle/>
                    <a:p>
                      <a:r>
                        <a:rPr lang="en-US" sz="1800" dirty="0"/>
                        <a:t>Shadow</a:t>
                      </a:r>
                    </a:p>
                  </a:txBody>
                  <a:tcPr/>
                </a:tc>
                <a:tc>
                  <a:txBody>
                    <a:bodyPr/>
                    <a:lstStyle/>
                    <a:p>
                      <a:r>
                        <a:rPr lang="en-US" sz="1800" dirty="0" err="1">
                          <a:latin typeface="Courier New" pitchFamily="49" charset="0"/>
                          <a:cs typeface="Courier New" pitchFamily="49" charset="0"/>
                        </a:rPr>
                        <a:t>pmalloc</a:t>
                      </a:r>
                      <a:r>
                        <a:rPr lang="en-US" sz="1800" baseline="0" dirty="0">
                          <a:latin typeface="Courier New" pitchFamily="49" charset="0"/>
                          <a:cs typeface="Courier New" pitchFamily="49" charset="0"/>
                        </a:rPr>
                        <a:t> +</a:t>
                      </a:r>
                      <a:r>
                        <a:rPr lang="en-US" sz="1800" dirty="0">
                          <a:latin typeface="Courier New" pitchFamily="49" charset="0"/>
                          <a:cs typeface="Courier New" pitchFamily="49" charset="0"/>
                        </a:rPr>
                        <a:t> </a:t>
                      </a:r>
                      <a:r>
                        <a:rPr lang="en-US" sz="1800" dirty="0">
                          <a:latin typeface="+mn-lt"/>
                          <a:cs typeface="Courier New" pitchFamily="49" charset="0"/>
                        </a:rPr>
                        <a:t>single-</a:t>
                      </a:r>
                      <a:r>
                        <a:rPr lang="en-US" sz="1800" dirty="0" err="1">
                          <a:latin typeface="+mn-lt"/>
                          <a:cs typeface="Courier New" pitchFamily="49" charset="0"/>
                        </a:rPr>
                        <a:t>var</a:t>
                      </a:r>
                      <a:endParaRPr lang="en-US" sz="1800" dirty="0">
                        <a:latin typeface="+mn-lt"/>
                        <a:cs typeface="Courier New" pitchFamily="49" charset="0"/>
                      </a:endParaRPr>
                    </a:p>
                  </a:txBody>
                  <a:tcPr/>
                </a:tc>
                <a:tc>
                  <a:txBody>
                    <a:bodyPr/>
                    <a:lstStyle/>
                    <a:p>
                      <a:r>
                        <a:rPr lang="en-US" sz="1800" dirty="0"/>
                        <a:t>Update tree node</a:t>
                      </a:r>
                    </a:p>
                  </a:txBody>
                  <a:tcPr/>
                </a:tc>
                <a:extLst>
                  <a:ext uri="{0D108BD9-81ED-4DB2-BD59-A6C34878D82A}">
                    <a16:rowId xmlns:a16="http://schemas.microsoft.com/office/drawing/2014/main" val="10003"/>
                  </a:ext>
                </a:extLst>
              </a:tr>
              <a:tr h="365304">
                <a:tc>
                  <a:txBody>
                    <a:bodyPr/>
                    <a:lstStyle/>
                    <a:p>
                      <a:r>
                        <a:rPr lang="en-US" sz="1800" dirty="0"/>
                        <a:t>In-place</a:t>
                      </a:r>
                    </a:p>
                  </a:txBody>
                  <a:tcPr/>
                </a:tc>
                <a:tc>
                  <a:txBody>
                    <a:bodyPr/>
                    <a:lstStyle/>
                    <a:p>
                      <a:r>
                        <a:rPr lang="en-US" sz="1800" dirty="0">
                          <a:latin typeface="Courier New" pitchFamily="49" charset="0"/>
                          <a:cs typeface="Courier New" pitchFamily="49" charset="0"/>
                        </a:rPr>
                        <a:t>atomic { }</a:t>
                      </a:r>
                    </a:p>
                  </a:txBody>
                  <a:tcPr/>
                </a:tc>
                <a:tc>
                  <a:txBody>
                    <a:bodyPr/>
                    <a:lstStyle/>
                    <a:p>
                      <a:r>
                        <a:rPr lang="en-US" sz="1800" dirty="0"/>
                        <a:t>Update double linked list</a:t>
                      </a:r>
                    </a:p>
                  </a:txBody>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dirty="0"/>
              <a:t>Consistent Updates</a:t>
            </a:r>
          </a:p>
        </p:txBody>
      </p:sp>
      <p:sp>
        <p:nvSpPr>
          <p:cNvPr id="3" name="Content Placeholder 2"/>
          <p:cNvSpPr>
            <a:spLocks noGrp="1"/>
          </p:cNvSpPr>
          <p:nvPr>
            <p:ph idx="1"/>
          </p:nvPr>
        </p:nvSpPr>
        <p:spPr>
          <a:xfrm>
            <a:off x="152400" y="1066800"/>
            <a:ext cx="9144000" cy="5410200"/>
          </a:xfrm>
        </p:spPr>
        <p:txBody>
          <a:bodyPr/>
          <a:lstStyle/>
          <a:p>
            <a:r>
              <a:rPr lang="en-US" dirty="0"/>
              <a:t>Operations that support updating data without risking correctness after a failure</a:t>
            </a:r>
          </a:p>
          <a:p>
            <a:endParaRPr lang="en-US" dirty="0"/>
          </a:p>
          <a:p>
            <a:pPr>
              <a:buFont typeface="Wingdings" pitchFamily="2" charset="2"/>
              <a:buChar char="Ø"/>
            </a:pPr>
            <a:r>
              <a:rPr lang="en-US" dirty="0"/>
              <a:t>Four update operations</a:t>
            </a:r>
          </a:p>
        </p:txBody>
      </p:sp>
      <p:sp>
        <p:nvSpPr>
          <p:cNvPr id="4" name="Footer Placeholder 3"/>
          <p:cNvSpPr>
            <a:spLocks noGrp="1"/>
          </p:cNvSpPr>
          <p:nvPr>
            <p:ph type="ftr" sz="quarter" idx="10"/>
          </p:nvPr>
        </p:nvSpPr>
        <p:spPr>
          <a:xfrm>
            <a:off x="3124200" y="6553200"/>
            <a:ext cx="2895600" cy="304800"/>
          </a:xfrm>
        </p:spPr>
        <p:txBody>
          <a:bodyPr/>
          <a:lstStyle/>
          <a:p>
            <a:fld id="{6215C00B-9DEC-4460-A93B-7EBC7AA8CA1F}"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Content Placeholder 2"/>
          <p:cNvSpPr txBox="1">
            <a:spLocks/>
          </p:cNvSpPr>
          <p:nvPr/>
        </p:nvSpPr>
        <p:spPr bwMode="auto">
          <a:xfrm>
            <a:off x="396999" y="3657600"/>
            <a:ext cx="3276600" cy="403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0" lang="en-US" sz="2800" b="0" i="0" u="none" strike="noStrike" kern="0" cap="none" spc="0" normalizeH="0" baseline="0" noProof="0" dirty="0">
                <a:ln>
                  <a:noFill/>
                </a:ln>
                <a:solidFill>
                  <a:schemeClr val="tx1"/>
                </a:solidFill>
                <a:effectLst/>
                <a:uLnTx/>
                <a:uFillTx/>
                <a:latin typeface="+mn-lt"/>
                <a:ea typeface="+mn-ea"/>
                <a:cs typeface="+mn-cs"/>
              </a:rPr>
              <a:t>Append</a:t>
            </a: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endParaRPr kumimoji="0" 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0" lang="en-US" sz="2800" b="0" i="0" u="none" strike="noStrike" kern="0" cap="none" spc="0" normalizeH="0" baseline="0" noProof="0" dirty="0">
                <a:ln>
                  <a:noFill/>
                </a:ln>
                <a:solidFill>
                  <a:schemeClr val="tx1"/>
                </a:solidFill>
                <a:effectLst/>
                <a:uLnTx/>
                <a:uFillTx/>
                <a:latin typeface="+mn-lt"/>
                <a:ea typeface="+mn-ea"/>
                <a:cs typeface="+mn-cs"/>
              </a:rPr>
              <a:t>Shadow</a:t>
            </a: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endParaRPr kumimoji="0" 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0" lang="en-US" sz="2800" b="0" i="0" u="none" strike="noStrike" kern="0" cap="none" spc="0" normalizeH="0" baseline="0" noProof="0" dirty="0">
                <a:ln>
                  <a:noFill/>
                </a:ln>
                <a:solidFill>
                  <a:schemeClr val="tx1"/>
                </a:solidFill>
                <a:effectLst/>
                <a:uLnTx/>
                <a:uFillTx/>
                <a:latin typeface="+mn-lt"/>
                <a:ea typeface="+mn-ea"/>
                <a:cs typeface="+mn-cs"/>
              </a:rPr>
              <a:t>In-place</a:t>
            </a:r>
          </a:p>
        </p:txBody>
      </p:sp>
      <p:grpSp>
        <p:nvGrpSpPr>
          <p:cNvPr id="5" name="Group 66"/>
          <p:cNvGrpSpPr/>
          <p:nvPr/>
        </p:nvGrpSpPr>
        <p:grpSpPr>
          <a:xfrm>
            <a:off x="5257800" y="4136034"/>
            <a:ext cx="762000" cy="1066800"/>
            <a:chOff x="1981200" y="5410200"/>
            <a:chExt cx="762000" cy="1066800"/>
          </a:xfrm>
        </p:grpSpPr>
        <p:sp>
          <p:nvSpPr>
            <p:cNvPr id="16" name="Rectangle 15"/>
            <p:cNvSpPr/>
            <p:nvPr/>
          </p:nvSpPr>
          <p:spPr bwMode="auto">
            <a:xfrm>
              <a:off x="2438400" y="5943600"/>
              <a:ext cx="304800" cy="533400"/>
            </a:xfrm>
            <a:prstGeom prst="rect">
              <a:avLst/>
            </a:prstGeom>
            <a:solidFill>
              <a:schemeClr val="bg1">
                <a:lumMod val="6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3" name="Rectangle 32"/>
            <p:cNvSpPr/>
            <p:nvPr/>
          </p:nvSpPr>
          <p:spPr bwMode="auto">
            <a:xfrm>
              <a:off x="2209800" y="5410200"/>
              <a:ext cx="304800" cy="3048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4" name="Rectangle 33"/>
            <p:cNvSpPr/>
            <p:nvPr/>
          </p:nvSpPr>
          <p:spPr bwMode="auto">
            <a:xfrm>
              <a:off x="1981200" y="5943600"/>
              <a:ext cx="3048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35" name="Straight Connector 34"/>
            <p:cNvCxnSpPr>
              <a:stCxn id="33" idx="2"/>
              <a:endCxn id="34" idx="0"/>
            </p:cNvCxnSpPr>
            <p:nvPr/>
          </p:nvCxnSpPr>
          <p:spPr bwMode="auto">
            <a:xfrm rot="5400000">
              <a:off x="2133600" y="5715000"/>
              <a:ext cx="228600" cy="228600"/>
            </a:xfrm>
            <a:prstGeom prst="line">
              <a:avLst/>
            </a:prstGeom>
            <a:solidFill>
              <a:schemeClr val="accent1"/>
            </a:solidFill>
            <a:ln w="38100" cap="flat" cmpd="sng" algn="ctr">
              <a:solidFill>
                <a:schemeClr val="bg1">
                  <a:lumMod val="50000"/>
                </a:schemeClr>
              </a:solidFill>
              <a:prstDash val="solid"/>
              <a:round/>
              <a:headEnd type="none" w="med" len="med"/>
              <a:tailEnd type="triangle" w="med" len="med"/>
            </a:ln>
            <a:effectLst/>
          </p:spPr>
        </p:cxnSp>
        <p:sp>
          <p:nvSpPr>
            <p:cNvPr id="56" name="Rectangle 55"/>
            <p:cNvSpPr/>
            <p:nvPr/>
          </p:nvSpPr>
          <p:spPr bwMode="auto">
            <a:xfrm>
              <a:off x="2209800" y="5638800"/>
              <a:ext cx="304800" cy="76200"/>
            </a:xfrm>
            <a:prstGeom prst="rect">
              <a:avLst/>
            </a:prstGeom>
            <a:solidFill>
              <a:schemeClr val="tx1"/>
            </a:solidFill>
            <a:ln w="381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2" name="Title 1"/>
          <p:cNvSpPr>
            <a:spLocks noGrp="1"/>
          </p:cNvSpPr>
          <p:nvPr>
            <p:ph type="title"/>
          </p:nvPr>
        </p:nvSpPr>
        <p:spPr/>
        <p:txBody>
          <a:bodyPr/>
          <a:lstStyle/>
          <a:p>
            <a:r>
              <a:rPr lang="en-US" sz="3400" dirty="0"/>
              <a:t>Consistent Updates</a:t>
            </a:r>
            <a:endParaRPr lang="en-US" sz="3000" dirty="0"/>
          </a:p>
        </p:txBody>
      </p:sp>
      <p:sp>
        <p:nvSpPr>
          <p:cNvPr id="3" name="Content Placeholder 2"/>
          <p:cNvSpPr>
            <a:spLocks noGrp="1"/>
          </p:cNvSpPr>
          <p:nvPr>
            <p:ph idx="1"/>
          </p:nvPr>
        </p:nvSpPr>
        <p:spPr>
          <a:xfrm>
            <a:off x="38100" y="657828"/>
            <a:ext cx="8763000" cy="1371600"/>
          </a:xfrm>
        </p:spPr>
        <p:txBody>
          <a:bodyPr/>
          <a:lstStyle/>
          <a:p>
            <a:r>
              <a:rPr lang="en-US" sz="2800" dirty="0"/>
              <a:t>Support modifying persistent data without risking correctness in the presence of failures</a:t>
            </a:r>
          </a:p>
        </p:txBody>
      </p:sp>
      <p:sp>
        <p:nvSpPr>
          <p:cNvPr id="4" name="Footer Placeholder 3"/>
          <p:cNvSpPr>
            <a:spLocks noGrp="1"/>
          </p:cNvSpPr>
          <p:nvPr>
            <p:ph type="ftr" sz="quarter" idx="10"/>
          </p:nvPr>
        </p:nvSpPr>
        <p:spPr>
          <a:xfrm>
            <a:off x="7467600" y="6553200"/>
            <a:ext cx="2895600" cy="304800"/>
          </a:xfrm>
        </p:spPr>
        <p:txBody>
          <a:bodyPr/>
          <a:lstStyle/>
          <a:p>
            <a:fld id="{6215C00B-9DEC-4460-A93B-7EBC7AA8CA1F}" type="slidenum">
              <a:rPr lang="en-US" smtClean="0"/>
              <a:pPr/>
              <a:t>48</a:t>
            </a:fld>
            <a:endParaRPr lang="en-US" dirty="0"/>
          </a:p>
        </p:txBody>
      </p:sp>
      <p:grpSp>
        <p:nvGrpSpPr>
          <p:cNvPr id="6" name="Group 61"/>
          <p:cNvGrpSpPr/>
          <p:nvPr/>
        </p:nvGrpSpPr>
        <p:grpSpPr>
          <a:xfrm>
            <a:off x="6388925" y="4136034"/>
            <a:ext cx="762000" cy="1066800"/>
            <a:chOff x="3352800" y="5410200"/>
            <a:chExt cx="762000" cy="1066800"/>
          </a:xfrm>
        </p:grpSpPr>
        <p:sp>
          <p:nvSpPr>
            <p:cNvPr id="43" name="Rectangle 42"/>
            <p:cNvSpPr/>
            <p:nvPr/>
          </p:nvSpPr>
          <p:spPr bwMode="auto">
            <a:xfrm>
              <a:off x="3810000" y="5943600"/>
              <a:ext cx="3048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4" name="Rectangle 43"/>
            <p:cNvSpPr/>
            <p:nvPr/>
          </p:nvSpPr>
          <p:spPr bwMode="auto">
            <a:xfrm>
              <a:off x="3810000" y="6019800"/>
              <a:ext cx="304800" cy="152400"/>
            </a:xfrm>
            <a:prstGeom prst="rect">
              <a:avLst/>
            </a:prstGeom>
            <a:solidFill>
              <a:schemeClr val="tx2">
                <a:lumMod val="60000"/>
                <a:lumOff val="40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5" name="Rectangle 44"/>
            <p:cNvSpPr/>
            <p:nvPr/>
          </p:nvSpPr>
          <p:spPr bwMode="auto">
            <a:xfrm>
              <a:off x="3810000" y="6324600"/>
              <a:ext cx="304800" cy="152400"/>
            </a:xfrm>
            <a:prstGeom prst="rect">
              <a:avLst/>
            </a:prstGeom>
            <a:solidFill>
              <a:schemeClr val="tx2">
                <a:lumMod val="60000"/>
                <a:lumOff val="40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6" name="Rectangle 45"/>
            <p:cNvSpPr/>
            <p:nvPr/>
          </p:nvSpPr>
          <p:spPr bwMode="auto">
            <a:xfrm>
              <a:off x="3581400" y="5410200"/>
              <a:ext cx="304800" cy="3048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7" name="Rectangle 46"/>
            <p:cNvSpPr/>
            <p:nvPr/>
          </p:nvSpPr>
          <p:spPr bwMode="auto">
            <a:xfrm>
              <a:off x="3352800" y="5943600"/>
              <a:ext cx="3048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48" name="Straight Connector 47"/>
            <p:cNvCxnSpPr>
              <a:stCxn id="46" idx="2"/>
              <a:endCxn id="43" idx="0"/>
            </p:cNvCxnSpPr>
            <p:nvPr/>
          </p:nvCxnSpPr>
          <p:spPr bwMode="auto">
            <a:xfrm rot="16200000" flipH="1">
              <a:off x="3733800" y="5715000"/>
              <a:ext cx="228600" cy="228600"/>
            </a:xfrm>
            <a:prstGeom prst="line">
              <a:avLst/>
            </a:prstGeom>
            <a:solidFill>
              <a:schemeClr val="accent1"/>
            </a:solidFill>
            <a:ln w="38100" cap="flat" cmpd="sng" algn="ctr">
              <a:solidFill>
                <a:schemeClr val="tx2"/>
              </a:solidFill>
              <a:prstDash val="solid"/>
              <a:round/>
              <a:headEnd type="none" w="med" len="med"/>
              <a:tailEnd type="triangle" w="med" len="med"/>
            </a:ln>
            <a:effectLst/>
          </p:spPr>
        </p:cxnSp>
        <p:sp>
          <p:nvSpPr>
            <p:cNvPr id="50" name="Rectangle 49"/>
            <p:cNvSpPr/>
            <p:nvPr/>
          </p:nvSpPr>
          <p:spPr bwMode="auto">
            <a:xfrm>
              <a:off x="3581400" y="5638800"/>
              <a:ext cx="304800" cy="76200"/>
            </a:xfrm>
            <a:prstGeom prst="rect">
              <a:avLst/>
            </a:prstGeom>
            <a:solidFill>
              <a:schemeClr val="tx2">
                <a:lumMod val="60000"/>
                <a:lumOff val="40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grpSp>
        <p:nvGrpSpPr>
          <p:cNvPr id="7" name="Group 59"/>
          <p:cNvGrpSpPr/>
          <p:nvPr/>
        </p:nvGrpSpPr>
        <p:grpSpPr>
          <a:xfrm>
            <a:off x="4385950" y="4136034"/>
            <a:ext cx="533400" cy="1066800"/>
            <a:chOff x="762000" y="5410200"/>
            <a:chExt cx="533400" cy="1066800"/>
          </a:xfrm>
        </p:grpSpPr>
        <p:sp>
          <p:nvSpPr>
            <p:cNvPr id="10" name="Rectangle 9"/>
            <p:cNvSpPr/>
            <p:nvPr/>
          </p:nvSpPr>
          <p:spPr bwMode="auto">
            <a:xfrm>
              <a:off x="990600" y="5410200"/>
              <a:ext cx="304800" cy="3048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Rectangle 10"/>
            <p:cNvSpPr/>
            <p:nvPr/>
          </p:nvSpPr>
          <p:spPr bwMode="auto">
            <a:xfrm>
              <a:off x="762000" y="5943600"/>
              <a:ext cx="3048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2" name="Straight Connector 11"/>
            <p:cNvCxnSpPr>
              <a:stCxn id="10" idx="2"/>
              <a:endCxn id="11" idx="0"/>
            </p:cNvCxnSpPr>
            <p:nvPr/>
          </p:nvCxnSpPr>
          <p:spPr bwMode="auto">
            <a:xfrm rot="5400000">
              <a:off x="914400" y="5715000"/>
              <a:ext cx="228600" cy="228600"/>
            </a:xfrm>
            <a:prstGeom prst="line">
              <a:avLst/>
            </a:prstGeom>
            <a:solidFill>
              <a:schemeClr val="accent1"/>
            </a:solidFill>
            <a:ln w="38100" cap="flat" cmpd="sng" algn="ctr">
              <a:solidFill>
                <a:schemeClr val="bg1">
                  <a:lumMod val="50000"/>
                </a:schemeClr>
              </a:solidFill>
              <a:prstDash val="solid"/>
              <a:round/>
              <a:headEnd type="none" w="med" len="med"/>
              <a:tailEnd type="triangle" w="med" len="med"/>
            </a:ln>
            <a:effectLst/>
          </p:spPr>
        </p:cxnSp>
        <p:sp>
          <p:nvSpPr>
            <p:cNvPr id="55" name="Rectangle 54"/>
            <p:cNvSpPr/>
            <p:nvPr/>
          </p:nvSpPr>
          <p:spPr bwMode="auto">
            <a:xfrm>
              <a:off x="990600" y="5638800"/>
              <a:ext cx="304800" cy="76200"/>
            </a:xfrm>
            <a:prstGeom prst="rect">
              <a:avLst/>
            </a:prstGeom>
            <a:solidFill>
              <a:schemeClr val="tx1"/>
            </a:solidFill>
            <a:ln w="381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17" name="Rectangle 16"/>
          <p:cNvSpPr/>
          <p:nvPr/>
        </p:nvSpPr>
        <p:spPr bwMode="auto">
          <a:xfrm>
            <a:off x="5715000" y="4745634"/>
            <a:ext cx="304800" cy="152400"/>
          </a:xfrm>
          <a:prstGeom prst="rect">
            <a:avLst/>
          </a:prstGeom>
          <a:solidFill>
            <a:schemeClr val="tx2">
              <a:lumMod val="60000"/>
              <a:lumOff val="40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8" name="Rectangle 17"/>
          <p:cNvSpPr/>
          <p:nvPr/>
        </p:nvSpPr>
        <p:spPr bwMode="auto">
          <a:xfrm>
            <a:off x="5715000" y="5050434"/>
            <a:ext cx="304800" cy="152400"/>
          </a:xfrm>
          <a:prstGeom prst="rect">
            <a:avLst/>
          </a:prstGeom>
          <a:solidFill>
            <a:schemeClr val="tx2">
              <a:lumMod val="60000"/>
              <a:lumOff val="40000"/>
            </a:schemeClr>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3" name="Rectangle 62"/>
          <p:cNvSpPr/>
          <p:nvPr/>
        </p:nvSpPr>
        <p:spPr bwMode="auto">
          <a:xfrm>
            <a:off x="5638800" y="4593234"/>
            <a:ext cx="457200" cy="6858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4" name="Rectangle 63"/>
          <p:cNvSpPr/>
          <p:nvPr/>
        </p:nvSpPr>
        <p:spPr bwMode="auto">
          <a:xfrm>
            <a:off x="6541325" y="4288434"/>
            <a:ext cx="457200" cy="2286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66" name="Curved Connector 65"/>
          <p:cNvCxnSpPr>
            <a:stCxn id="63" idx="3"/>
            <a:endCxn id="64" idx="1"/>
          </p:cNvCxnSpPr>
          <p:nvPr/>
        </p:nvCxnSpPr>
        <p:spPr bwMode="auto">
          <a:xfrm flipV="1">
            <a:off x="6096000" y="4402734"/>
            <a:ext cx="445325" cy="533400"/>
          </a:xfrm>
          <a:prstGeom prst="curvedConnector3">
            <a:avLst>
              <a:gd name="adj1" fmla="val 50000"/>
            </a:avLst>
          </a:prstGeom>
          <a:solidFill>
            <a:schemeClr val="accent1"/>
          </a:solidFill>
          <a:ln w="38100" cap="flat" cmpd="sng" algn="ctr">
            <a:solidFill>
              <a:srgbClr val="C00000"/>
            </a:solidFill>
            <a:prstDash val="solid"/>
            <a:round/>
            <a:headEnd type="triangle" w="med" len="med"/>
            <a:tailEnd type="none"/>
          </a:ln>
          <a:effectLst/>
        </p:spPr>
      </p:cxnSp>
      <p:sp>
        <p:nvSpPr>
          <p:cNvPr id="68" name="TextBox 67"/>
          <p:cNvSpPr txBox="1"/>
          <p:nvPr/>
        </p:nvSpPr>
        <p:spPr>
          <a:xfrm>
            <a:off x="5494282" y="5202834"/>
            <a:ext cx="780983" cy="307777"/>
          </a:xfrm>
          <a:prstGeom prst="rect">
            <a:avLst/>
          </a:prstGeom>
          <a:noFill/>
        </p:spPr>
        <p:txBody>
          <a:bodyPr wrap="none" rtlCol="0">
            <a:spAutoFit/>
          </a:bodyPr>
          <a:lstStyle/>
          <a:p>
            <a:r>
              <a:rPr lang="en-US" sz="1400" dirty="0"/>
              <a:t>replica</a:t>
            </a:r>
          </a:p>
        </p:txBody>
      </p:sp>
      <p:grpSp>
        <p:nvGrpSpPr>
          <p:cNvPr id="8" name="Group 93"/>
          <p:cNvGrpSpPr/>
          <p:nvPr/>
        </p:nvGrpSpPr>
        <p:grpSpPr>
          <a:xfrm>
            <a:off x="4419600" y="3526434"/>
            <a:ext cx="609600" cy="381000"/>
            <a:chOff x="152400" y="5791200"/>
            <a:chExt cx="609600" cy="533400"/>
          </a:xfrm>
        </p:grpSpPr>
        <p:sp>
          <p:nvSpPr>
            <p:cNvPr id="79" name="Rectangle 78"/>
            <p:cNvSpPr/>
            <p:nvPr/>
          </p:nvSpPr>
          <p:spPr bwMode="auto">
            <a:xfrm>
              <a:off x="152400" y="5791200"/>
              <a:ext cx="1524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2" name="Rectangle 81"/>
            <p:cNvSpPr/>
            <p:nvPr/>
          </p:nvSpPr>
          <p:spPr bwMode="auto">
            <a:xfrm>
              <a:off x="304800" y="5791200"/>
              <a:ext cx="1524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3" name="Rectangle 82"/>
            <p:cNvSpPr/>
            <p:nvPr/>
          </p:nvSpPr>
          <p:spPr bwMode="auto">
            <a:xfrm>
              <a:off x="457200" y="5791200"/>
              <a:ext cx="1524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4" name="Rectangle 83"/>
            <p:cNvSpPr/>
            <p:nvPr/>
          </p:nvSpPr>
          <p:spPr bwMode="auto">
            <a:xfrm>
              <a:off x="609600" y="5791200"/>
              <a:ext cx="1524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grpSp>
        <p:nvGrpSpPr>
          <p:cNvPr id="9" name="Group 92"/>
          <p:cNvGrpSpPr/>
          <p:nvPr/>
        </p:nvGrpSpPr>
        <p:grpSpPr>
          <a:xfrm>
            <a:off x="5410200" y="3526434"/>
            <a:ext cx="914400" cy="381000"/>
            <a:chOff x="1295400" y="5791200"/>
            <a:chExt cx="914400" cy="533400"/>
          </a:xfrm>
        </p:grpSpPr>
        <p:sp>
          <p:nvSpPr>
            <p:cNvPr id="87" name="Rectangle 86"/>
            <p:cNvSpPr/>
            <p:nvPr/>
          </p:nvSpPr>
          <p:spPr bwMode="auto">
            <a:xfrm>
              <a:off x="1295400" y="5791200"/>
              <a:ext cx="1524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8" name="Rectangle 87"/>
            <p:cNvSpPr/>
            <p:nvPr/>
          </p:nvSpPr>
          <p:spPr bwMode="auto">
            <a:xfrm>
              <a:off x="1447800" y="5791200"/>
              <a:ext cx="1524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9" name="Rectangle 88"/>
            <p:cNvSpPr/>
            <p:nvPr/>
          </p:nvSpPr>
          <p:spPr bwMode="auto">
            <a:xfrm>
              <a:off x="1600200" y="5791200"/>
              <a:ext cx="1524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0" name="Rectangle 89"/>
            <p:cNvSpPr/>
            <p:nvPr/>
          </p:nvSpPr>
          <p:spPr bwMode="auto">
            <a:xfrm>
              <a:off x="1752600" y="5791200"/>
              <a:ext cx="152400" cy="533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1" name="Rectangle 90"/>
            <p:cNvSpPr/>
            <p:nvPr/>
          </p:nvSpPr>
          <p:spPr bwMode="auto">
            <a:xfrm>
              <a:off x="1905000" y="5791200"/>
              <a:ext cx="152400" cy="533400"/>
            </a:xfrm>
            <a:prstGeom prst="rect">
              <a:avLst/>
            </a:prstGeom>
            <a:solidFill>
              <a:schemeClr val="accent1"/>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2" name="Rectangle 91"/>
            <p:cNvSpPr/>
            <p:nvPr/>
          </p:nvSpPr>
          <p:spPr bwMode="auto">
            <a:xfrm>
              <a:off x="2057400" y="5791200"/>
              <a:ext cx="152400" cy="533400"/>
            </a:xfrm>
            <a:prstGeom prst="rect">
              <a:avLst/>
            </a:prstGeom>
            <a:solidFill>
              <a:schemeClr val="accent1"/>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grpSp>
        <p:nvGrpSpPr>
          <p:cNvPr id="13" name="Group 155"/>
          <p:cNvGrpSpPr/>
          <p:nvPr/>
        </p:nvGrpSpPr>
        <p:grpSpPr>
          <a:xfrm>
            <a:off x="4372100" y="5583834"/>
            <a:ext cx="381000" cy="1219200"/>
            <a:chOff x="5638800" y="5486400"/>
            <a:chExt cx="381000" cy="1219200"/>
          </a:xfrm>
        </p:grpSpPr>
        <p:sp>
          <p:nvSpPr>
            <p:cNvPr id="96" name="Rectangle 95"/>
            <p:cNvSpPr/>
            <p:nvPr/>
          </p:nvSpPr>
          <p:spPr bwMode="auto">
            <a:xfrm>
              <a:off x="5638800" y="57912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0" name="Rectangle 99"/>
            <p:cNvSpPr/>
            <p:nvPr/>
          </p:nvSpPr>
          <p:spPr bwMode="auto">
            <a:xfrm>
              <a:off x="5638800" y="59436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1" name="Rectangle 100"/>
            <p:cNvSpPr/>
            <p:nvPr/>
          </p:nvSpPr>
          <p:spPr bwMode="auto">
            <a:xfrm>
              <a:off x="5638800" y="54864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2" name="Rectangle 101"/>
            <p:cNvSpPr/>
            <p:nvPr/>
          </p:nvSpPr>
          <p:spPr bwMode="auto">
            <a:xfrm>
              <a:off x="5638800" y="56388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3" name="Rectangle 102"/>
            <p:cNvSpPr/>
            <p:nvPr/>
          </p:nvSpPr>
          <p:spPr bwMode="auto">
            <a:xfrm>
              <a:off x="5638800" y="64008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4" name="Rectangle 103"/>
            <p:cNvSpPr/>
            <p:nvPr/>
          </p:nvSpPr>
          <p:spPr bwMode="auto">
            <a:xfrm>
              <a:off x="5638800" y="65532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5" name="Rectangle 104"/>
            <p:cNvSpPr/>
            <p:nvPr/>
          </p:nvSpPr>
          <p:spPr bwMode="auto">
            <a:xfrm>
              <a:off x="5638800" y="60960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6" name="Rectangle 105"/>
            <p:cNvSpPr/>
            <p:nvPr/>
          </p:nvSpPr>
          <p:spPr bwMode="auto">
            <a:xfrm>
              <a:off x="5638800" y="62484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108" name="Rectangle 107"/>
          <p:cNvSpPr/>
          <p:nvPr/>
        </p:nvSpPr>
        <p:spPr bwMode="auto">
          <a:xfrm>
            <a:off x="5819900" y="5736234"/>
            <a:ext cx="381000" cy="152400"/>
          </a:xfrm>
          <a:prstGeom prst="rect">
            <a:avLst/>
          </a:prstGeom>
          <a:solidFill>
            <a:schemeClr val="bg1">
              <a:lumMod val="6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14" name="Group 156"/>
          <p:cNvGrpSpPr/>
          <p:nvPr/>
        </p:nvGrpSpPr>
        <p:grpSpPr>
          <a:xfrm>
            <a:off x="5234050" y="5583834"/>
            <a:ext cx="381000" cy="1219200"/>
            <a:chOff x="6500750" y="5486400"/>
            <a:chExt cx="381000" cy="1219200"/>
          </a:xfrm>
        </p:grpSpPr>
        <p:sp>
          <p:nvSpPr>
            <p:cNvPr id="109" name="Rectangle 108"/>
            <p:cNvSpPr/>
            <p:nvPr/>
          </p:nvSpPr>
          <p:spPr bwMode="auto">
            <a:xfrm>
              <a:off x="6500750" y="57912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0" name="Rectangle 109"/>
            <p:cNvSpPr/>
            <p:nvPr/>
          </p:nvSpPr>
          <p:spPr bwMode="auto">
            <a:xfrm>
              <a:off x="6500750" y="59436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1" name="Rectangle 110"/>
            <p:cNvSpPr/>
            <p:nvPr/>
          </p:nvSpPr>
          <p:spPr bwMode="auto">
            <a:xfrm>
              <a:off x="6500750" y="54864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2" name="Rectangle 111"/>
            <p:cNvSpPr/>
            <p:nvPr/>
          </p:nvSpPr>
          <p:spPr bwMode="auto">
            <a:xfrm>
              <a:off x="6500750" y="56388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3" name="Rectangle 112"/>
            <p:cNvSpPr/>
            <p:nvPr/>
          </p:nvSpPr>
          <p:spPr bwMode="auto">
            <a:xfrm>
              <a:off x="6500750" y="64008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4" name="Rectangle 113"/>
            <p:cNvSpPr/>
            <p:nvPr/>
          </p:nvSpPr>
          <p:spPr bwMode="auto">
            <a:xfrm>
              <a:off x="6500750" y="65532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5" name="Rectangle 114"/>
            <p:cNvSpPr/>
            <p:nvPr/>
          </p:nvSpPr>
          <p:spPr bwMode="auto">
            <a:xfrm>
              <a:off x="6500750" y="60960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6" name="Rectangle 115"/>
            <p:cNvSpPr/>
            <p:nvPr/>
          </p:nvSpPr>
          <p:spPr bwMode="auto">
            <a:xfrm>
              <a:off x="6500750" y="62484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117" name="Rectangle 116"/>
          <p:cNvSpPr/>
          <p:nvPr/>
        </p:nvSpPr>
        <p:spPr bwMode="auto">
          <a:xfrm>
            <a:off x="5819900" y="6193434"/>
            <a:ext cx="381000" cy="152400"/>
          </a:xfrm>
          <a:prstGeom prst="rect">
            <a:avLst/>
          </a:prstGeom>
          <a:solidFill>
            <a:schemeClr val="bg1">
              <a:lumMod val="6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8" name="Rectangle 117"/>
          <p:cNvSpPr/>
          <p:nvPr/>
        </p:nvSpPr>
        <p:spPr bwMode="auto">
          <a:xfrm>
            <a:off x="5819900" y="6498234"/>
            <a:ext cx="381000" cy="152400"/>
          </a:xfrm>
          <a:prstGeom prst="rect">
            <a:avLst/>
          </a:prstGeom>
          <a:solidFill>
            <a:schemeClr val="bg1">
              <a:lumMod val="6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9" name="TextBox 118"/>
          <p:cNvSpPr txBox="1"/>
          <p:nvPr/>
        </p:nvSpPr>
        <p:spPr>
          <a:xfrm>
            <a:off x="5638800" y="6647657"/>
            <a:ext cx="873957" cy="307777"/>
          </a:xfrm>
          <a:prstGeom prst="rect">
            <a:avLst/>
          </a:prstGeom>
          <a:noFill/>
        </p:spPr>
        <p:txBody>
          <a:bodyPr wrap="none" rtlCol="0">
            <a:spAutoFit/>
          </a:bodyPr>
          <a:lstStyle/>
          <a:p>
            <a:r>
              <a:rPr lang="en-US" sz="1400" dirty="0"/>
              <a:t>replicas</a:t>
            </a:r>
          </a:p>
        </p:txBody>
      </p:sp>
      <p:sp>
        <p:nvSpPr>
          <p:cNvPr id="120" name="Right Arrow 119"/>
          <p:cNvSpPr/>
          <p:nvPr/>
        </p:nvSpPr>
        <p:spPr bwMode="auto">
          <a:xfrm>
            <a:off x="5141025" y="3638259"/>
            <a:ext cx="152400" cy="152400"/>
          </a:xfrm>
          <a:prstGeom prst="rightArrow">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1" name="Right Arrow 120"/>
          <p:cNvSpPr/>
          <p:nvPr/>
        </p:nvSpPr>
        <p:spPr bwMode="auto">
          <a:xfrm>
            <a:off x="4995550" y="4443811"/>
            <a:ext cx="152400" cy="152400"/>
          </a:xfrm>
          <a:prstGeom prst="rightArrow">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2" name="Right Arrow 121"/>
          <p:cNvSpPr/>
          <p:nvPr/>
        </p:nvSpPr>
        <p:spPr bwMode="auto">
          <a:xfrm>
            <a:off x="6195950" y="4443811"/>
            <a:ext cx="152400" cy="152400"/>
          </a:xfrm>
          <a:prstGeom prst="rightArrow">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3" name="Right Arrow 122"/>
          <p:cNvSpPr/>
          <p:nvPr/>
        </p:nvSpPr>
        <p:spPr bwMode="auto">
          <a:xfrm>
            <a:off x="4905500" y="6041034"/>
            <a:ext cx="152400" cy="152400"/>
          </a:xfrm>
          <a:prstGeom prst="rightArrow">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98" name="Group 97"/>
          <p:cNvGrpSpPr/>
          <p:nvPr/>
        </p:nvGrpSpPr>
        <p:grpSpPr>
          <a:xfrm>
            <a:off x="6629400" y="5583834"/>
            <a:ext cx="381000" cy="1219200"/>
            <a:chOff x="6096000" y="5257800"/>
            <a:chExt cx="381000" cy="1219200"/>
          </a:xfrm>
        </p:grpSpPr>
        <p:sp>
          <p:nvSpPr>
            <p:cNvPr id="125" name="Rectangle 124"/>
            <p:cNvSpPr/>
            <p:nvPr/>
          </p:nvSpPr>
          <p:spPr bwMode="auto">
            <a:xfrm>
              <a:off x="6096000" y="55626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6" name="Rectangle 125"/>
            <p:cNvSpPr/>
            <p:nvPr/>
          </p:nvSpPr>
          <p:spPr bwMode="auto">
            <a:xfrm>
              <a:off x="6096000" y="57150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7" name="Rectangle 126"/>
            <p:cNvSpPr/>
            <p:nvPr/>
          </p:nvSpPr>
          <p:spPr bwMode="auto">
            <a:xfrm>
              <a:off x="6096000" y="52578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0" name="Rectangle 129"/>
            <p:cNvSpPr/>
            <p:nvPr/>
          </p:nvSpPr>
          <p:spPr bwMode="auto">
            <a:xfrm>
              <a:off x="6096000" y="63246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2" name="Rectangle 131"/>
            <p:cNvSpPr/>
            <p:nvPr/>
          </p:nvSpPr>
          <p:spPr bwMode="auto">
            <a:xfrm>
              <a:off x="6096000" y="6019800"/>
              <a:ext cx="381000" cy="152400"/>
            </a:xfrm>
            <a:prstGeom prst="rect">
              <a:avLst/>
            </a:prstGeom>
            <a:solidFill>
              <a:schemeClr val="bg1">
                <a:lumMod val="85000"/>
              </a:schemeClr>
            </a:solidFill>
            <a:ln w="38100"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9" name="Rectangle 128"/>
            <p:cNvSpPr/>
            <p:nvPr/>
          </p:nvSpPr>
          <p:spPr bwMode="auto">
            <a:xfrm>
              <a:off x="6096000" y="6172200"/>
              <a:ext cx="381000" cy="152400"/>
            </a:xfrm>
            <a:prstGeom prst="rect">
              <a:avLst/>
            </a:prstGeom>
            <a:solidFill>
              <a:schemeClr val="accent1"/>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1" name="Rectangle 130"/>
            <p:cNvSpPr/>
            <p:nvPr/>
          </p:nvSpPr>
          <p:spPr bwMode="auto">
            <a:xfrm>
              <a:off x="6096000" y="5867400"/>
              <a:ext cx="381000" cy="152400"/>
            </a:xfrm>
            <a:prstGeom prst="rect">
              <a:avLst/>
            </a:prstGeom>
            <a:solidFill>
              <a:schemeClr val="accent1"/>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8" name="Rectangle 127"/>
            <p:cNvSpPr/>
            <p:nvPr/>
          </p:nvSpPr>
          <p:spPr bwMode="auto">
            <a:xfrm>
              <a:off x="6096000" y="5410200"/>
              <a:ext cx="381000" cy="152400"/>
            </a:xfrm>
            <a:prstGeom prst="rect">
              <a:avLst/>
            </a:prstGeom>
            <a:solidFill>
              <a:schemeClr val="accent1"/>
            </a:solid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sp>
        <p:nvSpPr>
          <p:cNvPr id="136" name="Right Arrow 135"/>
          <p:cNvSpPr/>
          <p:nvPr/>
        </p:nvSpPr>
        <p:spPr bwMode="auto">
          <a:xfrm>
            <a:off x="6353300" y="6041034"/>
            <a:ext cx="152400" cy="152400"/>
          </a:xfrm>
          <a:prstGeom prst="rightArrow">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nvGrpSpPr>
          <p:cNvPr id="15" name="Group 154"/>
          <p:cNvGrpSpPr/>
          <p:nvPr/>
        </p:nvGrpSpPr>
        <p:grpSpPr>
          <a:xfrm>
            <a:off x="5777350" y="5700609"/>
            <a:ext cx="1278575" cy="990600"/>
            <a:chOff x="7044050" y="5603175"/>
            <a:chExt cx="1278575" cy="990600"/>
          </a:xfrm>
        </p:grpSpPr>
        <p:grpSp>
          <p:nvGrpSpPr>
            <p:cNvPr id="19" name="Group 152"/>
            <p:cNvGrpSpPr/>
            <p:nvPr/>
          </p:nvGrpSpPr>
          <p:grpSpPr>
            <a:xfrm>
              <a:off x="7044050" y="5603175"/>
              <a:ext cx="471050" cy="990600"/>
              <a:chOff x="7044050" y="5603175"/>
              <a:chExt cx="471050" cy="990600"/>
            </a:xfrm>
          </p:grpSpPr>
          <p:sp>
            <p:nvSpPr>
              <p:cNvPr id="137" name="Rectangle 136"/>
              <p:cNvSpPr/>
              <p:nvPr/>
            </p:nvSpPr>
            <p:spPr bwMode="auto">
              <a:xfrm>
                <a:off x="7057900" y="5603175"/>
                <a:ext cx="457200" cy="2286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8" name="Rectangle 137"/>
              <p:cNvSpPr/>
              <p:nvPr/>
            </p:nvSpPr>
            <p:spPr bwMode="auto">
              <a:xfrm>
                <a:off x="7044050" y="6055425"/>
                <a:ext cx="457200" cy="2286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9" name="Rectangle 138"/>
              <p:cNvSpPr/>
              <p:nvPr/>
            </p:nvSpPr>
            <p:spPr bwMode="auto">
              <a:xfrm>
                <a:off x="7053950" y="6365175"/>
                <a:ext cx="457200" cy="2286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grpSp>
        <p:grpSp>
          <p:nvGrpSpPr>
            <p:cNvPr id="20" name="Group 153"/>
            <p:cNvGrpSpPr/>
            <p:nvPr/>
          </p:nvGrpSpPr>
          <p:grpSpPr>
            <a:xfrm>
              <a:off x="7501250" y="5603175"/>
              <a:ext cx="821375" cy="990600"/>
              <a:chOff x="7501250" y="5603175"/>
              <a:chExt cx="821375" cy="990600"/>
            </a:xfrm>
          </p:grpSpPr>
          <p:sp>
            <p:nvSpPr>
              <p:cNvPr id="142" name="Rectangle 141"/>
              <p:cNvSpPr/>
              <p:nvPr/>
            </p:nvSpPr>
            <p:spPr bwMode="auto">
              <a:xfrm>
                <a:off x="7848600" y="5603175"/>
                <a:ext cx="457200" cy="2286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3" name="Rectangle 142"/>
              <p:cNvSpPr/>
              <p:nvPr/>
            </p:nvSpPr>
            <p:spPr bwMode="auto">
              <a:xfrm>
                <a:off x="7855525" y="6055425"/>
                <a:ext cx="457200" cy="2286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4" name="Rectangle 143"/>
              <p:cNvSpPr/>
              <p:nvPr/>
            </p:nvSpPr>
            <p:spPr bwMode="auto">
              <a:xfrm>
                <a:off x="7865425" y="6365175"/>
                <a:ext cx="457200" cy="228600"/>
              </a:xfrm>
              <a:prstGeom prst="rect">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46" name="Curved Connector 145"/>
              <p:cNvCxnSpPr>
                <a:stCxn id="137" idx="3"/>
                <a:endCxn id="142" idx="1"/>
              </p:cNvCxnSpPr>
              <p:nvPr/>
            </p:nvCxnSpPr>
            <p:spPr bwMode="auto">
              <a:xfrm>
                <a:off x="7515100" y="5717475"/>
                <a:ext cx="333500" cy="1588"/>
              </a:xfrm>
              <a:prstGeom prst="curvedConnector3">
                <a:avLst>
                  <a:gd name="adj1" fmla="val 50000"/>
                </a:avLst>
              </a:prstGeom>
              <a:solidFill>
                <a:schemeClr val="accent1"/>
              </a:solidFill>
              <a:ln w="38100" cap="flat" cmpd="sng" algn="ctr">
                <a:solidFill>
                  <a:srgbClr val="C00000"/>
                </a:solidFill>
                <a:prstDash val="solid"/>
                <a:round/>
                <a:headEnd type="triangle" w="med" len="med"/>
                <a:tailEnd type="none"/>
              </a:ln>
              <a:effectLst/>
            </p:spPr>
          </p:cxnSp>
          <p:cxnSp>
            <p:nvCxnSpPr>
              <p:cNvPr id="147" name="Curved Connector 146"/>
              <p:cNvCxnSpPr>
                <a:stCxn id="138" idx="3"/>
                <a:endCxn id="143" idx="1"/>
              </p:cNvCxnSpPr>
              <p:nvPr/>
            </p:nvCxnSpPr>
            <p:spPr bwMode="auto">
              <a:xfrm>
                <a:off x="7501250" y="6169725"/>
                <a:ext cx="354275" cy="1588"/>
              </a:xfrm>
              <a:prstGeom prst="curvedConnector3">
                <a:avLst>
                  <a:gd name="adj1" fmla="val 50000"/>
                </a:avLst>
              </a:prstGeom>
              <a:solidFill>
                <a:schemeClr val="accent1"/>
              </a:solidFill>
              <a:ln w="38100" cap="flat" cmpd="sng" algn="ctr">
                <a:solidFill>
                  <a:srgbClr val="C00000"/>
                </a:solidFill>
                <a:prstDash val="solid"/>
                <a:round/>
                <a:headEnd type="triangle" w="med" len="med"/>
                <a:tailEnd type="none"/>
              </a:ln>
              <a:effectLst/>
            </p:spPr>
          </p:cxnSp>
          <p:cxnSp>
            <p:nvCxnSpPr>
              <p:cNvPr id="150" name="Curved Connector 149"/>
              <p:cNvCxnSpPr>
                <a:stCxn id="139" idx="3"/>
                <a:endCxn id="144" idx="1"/>
              </p:cNvCxnSpPr>
              <p:nvPr/>
            </p:nvCxnSpPr>
            <p:spPr bwMode="auto">
              <a:xfrm>
                <a:off x="7511150" y="6479475"/>
                <a:ext cx="354275" cy="1588"/>
              </a:xfrm>
              <a:prstGeom prst="curvedConnector3">
                <a:avLst>
                  <a:gd name="adj1" fmla="val 50000"/>
                </a:avLst>
              </a:prstGeom>
              <a:solidFill>
                <a:schemeClr val="accent1"/>
              </a:solidFill>
              <a:ln w="38100" cap="flat" cmpd="sng" algn="ctr">
                <a:solidFill>
                  <a:srgbClr val="C00000"/>
                </a:solidFill>
                <a:prstDash val="solid"/>
                <a:round/>
                <a:headEnd type="triangle" w="med" len="med"/>
                <a:tailEnd type="none"/>
              </a:ln>
              <a:effectLst/>
            </p:spPr>
          </p:cxnSp>
        </p:grpSp>
      </p:grpSp>
      <p:graphicFrame>
        <p:nvGraphicFramePr>
          <p:cNvPr id="93" name="Table 92">
            <a:extLst>
              <a:ext uri="{FF2B5EF4-FFF2-40B4-BE49-F238E27FC236}">
                <a16:creationId xmlns:a16="http://schemas.microsoft.com/office/drawing/2014/main" id="{6AAA3CE5-B41F-8C40-8513-D35046275ECA}"/>
              </a:ext>
            </a:extLst>
          </p:cNvPr>
          <p:cNvGraphicFramePr>
            <a:graphicFrameLocks noGrp="1"/>
          </p:cNvGraphicFramePr>
          <p:nvPr>
            <p:extLst>
              <p:ext uri="{D42A27DB-BD31-4B8C-83A1-F6EECF244321}">
                <p14:modId xmlns:p14="http://schemas.microsoft.com/office/powerpoint/2010/main" val="654581687"/>
              </p:ext>
            </p:extLst>
          </p:nvPr>
        </p:nvGraphicFramePr>
        <p:xfrm>
          <a:off x="295399" y="1604804"/>
          <a:ext cx="8153401" cy="182880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0000"/>
                    </a:ext>
                  </a:extLst>
                </a:gridCol>
                <a:gridCol w="2971800">
                  <a:extLst>
                    <a:ext uri="{9D8B030D-6E8A-4147-A177-3AD203B41FA5}">
                      <a16:colId xmlns:a16="http://schemas.microsoft.com/office/drawing/2014/main" val="20001"/>
                    </a:ext>
                  </a:extLst>
                </a:gridCol>
                <a:gridCol w="3200401">
                  <a:extLst>
                    <a:ext uri="{9D8B030D-6E8A-4147-A177-3AD203B41FA5}">
                      <a16:colId xmlns:a16="http://schemas.microsoft.com/office/drawing/2014/main" val="20002"/>
                    </a:ext>
                  </a:extLst>
                </a:gridCol>
              </a:tblGrid>
              <a:tr h="206423">
                <a:tc>
                  <a:txBody>
                    <a:bodyPr/>
                    <a:lstStyle/>
                    <a:p>
                      <a:r>
                        <a:rPr lang="en-US" sz="1800" dirty="0"/>
                        <a:t>Update</a:t>
                      </a:r>
                    </a:p>
                  </a:txBody>
                  <a:tcPr/>
                </a:tc>
                <a:tc>
                  <a:txBody>
                    <a:bodyPr/>
                    <a:lstStyle/>
                    <a:p>
                      <a:r>
                        <a:rPr lang="en-US" sz="1800" dirty="0"/>
                        <a:t>API</a:t>
                      </a:r>
                    </a:p>
                  </a:txBody>
                  <a:tcPr/>
                </a:tc>
                <a:tc>
                  <a:txBody>
                    <a:bodyPr/>
                    <a:lstStyle/>
                    <a:p>
                      <a:r>
                        <a:rPr lang="en-US" sz="1800" dirty="0"/>
                        <a:t>Usage example</a:t>
                      </a:r>
                    </a:p>
                  </a:txBody>
                  <a:tcPr/>
                </a:tc>
                <a:extLst>
                  <a:ext uri="{0D108BD9-81ED-4DB2-BD59-A6C34878D82A}">
                    <a16:rowId xmlns:a16="http://schemas.microsoft.com/office/drawing/2014/main" val="10000"/>
                  </a:ext>
                </a:extLst>
              </a:tr>
              <a:tr h="365304">
                <a:tc>
                  <a:txBody>
                    <a:bodyPr/>
                    <a:lstStyle/>
                    <a:p>
                      <a:r>
                        <a:rPr lang="en-US" sz="1800" dirty="0"/>
                        <a:t>Single-variable</a:t>
                      </a:r>
                    </a:p>
                  </a:txBody>
                  <a:tcPr/>
                </a:tc>
                <a:tc>
                  <a:txBody>
                    <a:bodyPr/>
                    <a:lstStyle/>
                    <a:p>
                      <a:r>
                        <a:rPr lang="en-US" sz="1800" dirty="0"/>
                        <a:t>HW primitive</a:t>
                      </a:r>
                    </a:p>
                  </a:txBody>
                  <a:tcPr/>
                </a:tc>
                <a:tc>
                  <a:txBody>
                    <a:bodyPr/>
                    <a:lstStyle/>
                    <a:p>
                      <a:r>
                        <a:rPr lang="en-US" sz="1800" dirty="0"/>
                        <a:t>Set flag</a:t>
                      </a:r>
                    </a:p>
                  </a:txBody>
                  <a:tcPr/>
                </a:tc>
                <a:extLst>
                  <a:ext uri="{0D108BD9-81ED-4DB2-BD59-A6C34878D82A}">
                    <a16:rowId xmlns:a16="http://schemas.microsoft.com/office/drawing/2014/main" val="10001"/>
                  </a:ext>
                </a:extLst>
              </a:tr>
              <a:tr h="206423">
                <a:tc>
                  <a:txBody>
                    <a:bodyPr/>
                    <a:lstStyle/>
                    <a:p>
                      <a:r>
                        <a:rPr lang="en-US" sz="1800" dirty="0"/>
                        <a:t>Append</a:t>
                      </a:r>
                    </a:p>
                  </a:txBody>
                  <a:tcPr/>
                </a:tc>
                <a:tc>
                  <a:txBody>
                    <a:bodyPr/>
                    <a:lstStyle/>
                    <a:p>
                      <a:r>
                        <a:rPr lang="en-US" sz="1800" dirty="0" err="1">
                          <a:latin typeface="Courier New" pitchFamily="49" charset="0"/>
                          <a:cs typeface="Courier New" pitchFamily="49" charset="0"/>
                        </a:rPr>
                        <a:t>log_append</a:t>
                      </a:r>
                      <a:endParaRPr lang="en-US" sz="1800" dirty="0">
                        <a:latin typeface="Courier New" pitchFamily="49" charset="0"/>
                        <a:cs typeface="Courier New" pitchFamily="49" charset="0"/>
                      </a:endParaRPr>
                    </a:p>
                  </a:txBody>
                  <a:tcPr/>
                </a:tc>
                <a:tc>
                  <a:txBody>
                    <a:bodyPr/>
                    <a:lstStyle/>
                    <a:p>
                      <a:r>
                        <a:rPr lang="en-US" sz="1800" dirty="0"/>
                        <a:t>Append to journal</a:t>
                      </a:r>
                    </a:p>
                  </a:txBody>
                  <a:tcPr/>
                </a:tc>
                <a:extLst>
                  <a:ext uri="{0D108BD9-81ED-4DB2-BD59-A6C34878D82A}">
                    <a16:rowId xmlns:a16="http://schemas.microsoft.com/office/drawing/2014/main" val="10002"/>
                  </a:ext>
                </a:extLst>
              </a:tr>
              <a:tr h="365304">
                <a:tc>
                  <a:txBody>
                    <a:bodyPr/>
                    <a:lstStyle/>
                    <a:p>
                      <a:r>
                        <a:rPr lang="en-US" sz="1800" dirty="0"/>
                        <a:t>Shadow</a:t>
                      </a:r>
                    </a:p>
                  </a:txBody>
                  <a:tcPr/>
                </a:tc>
                <a:tc>
                  <a:txBody>
                    <a:bodyPr/>
                    <a:lstStyle/>
                    <a:p>
                      <a:r>
                        <a:rPr lang="en-US" sz="1800" dirty="0" err="1">
                          <a:latin typeface="Courier New" pitchFamily="49" charset="0"/>
                          <a:cs typeface="Courier New" pitchFamily="49" charset="0"/>
                        </a:rPr>
                        <a:t>pmalloc</a:t>
                      </a:r>
                      <a:r>
                        <a:rPr lang="en-US" sz="1800" baseline="0" dirty="0">
                          <a:latin typeface="Courier New" pitchFamily="49" charset="0"/>
                          <a:cs typeface="Courier New" pitchFamily="49" charset="0"/>
                        </a:rPr>
                        <a:t> +</a:t>
                      </a:r>
                      <a:r>
                        <a:rPr lang="en-US" sz="1800" dirty="0">
                          <a:latin typeface="Courier New" pitchFamily="49" charset="0"/>
                          <a:cs typeface="Courier New" pitchFamily="49" charset="0"/>
                        </a:rPr>
                        <a:t> </a:t>
                      </a:r>
                      <a:r>
                        <a:rPr lang="en-US" sz="1800" dirty="0">
                          <a:latin typeface="+mn-lt"/>
                          <a:cs typeface="Courier New" pitchFamily="49" charset="0"/>
                        </a:rPr>
                        <a:t>single-</a:t>
                      </a:r>
                      <a:r>
                        <a:rPr lang="en-US" sz="1800" dirty="0" err="1">
                          <a:latin typeface="+mn-lt"/>
                          <a:cs typeface="Courier New" pitchFamily="49" charset="0"/>
                        </a:rPr>
                        <a:t>var</a:t>
                      </a:r>
                      <a:endParaRPr lang="en-US" sz="1800" dirty="0">
                        <a:latin typeface="+mn-lt"/>
                        <a:cs typeface="Courier New" pitchFamily="49" charset="0"/>
                      </a:endParaRPr>
                    </a:p>
                  </a:txBody>
                  <a:tcPr/>
                </a:tc>
                <a:tc>
                  <a:txBody>
                    <a:bodyPr/>
                    <a:lstStyle/>
                    <a:p>
                      <a:r>
                        <a:rPr lang="en-US" sz="1800" dirty="0"/>
                        <a:t>Update tree node</a:t>
                      </a:r>
                    </a:p>
                  </a:txBody>
                  <a:tcPr/>
                </a:tc>
                <a:extLst>
                  <a:ext uri="{0D108BD9-81ED-4DB2-BD59-A6C34878D82A}">
                    <a16:rowId xmlns:a16="http://schemas.microsoft.com/office/drawing/2014/main" val="10003"/>
                  </a:ext>
                </a:extLst>
              </a:tr>
              <a:tr h="365304">
                <a:tc>
                  <a:txBody>
                    <a:bodyPr/>
                    <a:lstStyle/>
                    <a:p>
                      <a:r>
                        <a:rPr lang="en-US" sz="1800" dirty="0"/>
                        <a:t>In-place</a:t>
                      </a:r>
                    </a:p>
                  </a:txBody>
                  <a:tcPr/>
                </a:tc>
                <a:tc>
                  <a:txBody>
                    <a:bodyPr/>
                    <a:lstStyle/>
                    <a:p>
                      <a:r>
                        <a:rPr lang="en-US" sz="1800" dirty="0">
                          <a:latin typeface="Courier New" pitchFamily="49" charset="0"/>
                          <a:cs typeface="Courier New" pitchFamily="49" charset="0"/>
                        </a:rPr>
                        <a:t>atomic { }</a:t>
                      </a:r>
                    </a:p>
                  </a:txBody>
                  <a:tcPr/>
                </a:tc>
                <a:tc>
                  <a:txBody>
                    <a:bodyPr/>
                    <a:lstStyle/>
                    <a:p>
                      <a:r>
                        <a:rPr lang="en-US" sz="1800" dirty="0"/>
                        <a:t>Update double linked list</a:t>
                      </a:r>
                    </a:p>
                  </a:txBody>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2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6"/>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6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6"/>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2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63" grpId="0" animBg="1"/>
      <p:bldP spid="63" grpId="1" animBg="1"/>
      <p:bldP spid="64" grpId="0" animBg="1"/>
      <p:bldP spid="64" grpId="1" animBg="1"/>
      <p:bldP spid="68" grpId="0"/>
      <p:bldP spid="68" grpId="1"/>
      <p:bldP spid="108" grpId="0" animBg="1"/>
      <p:bldP spid="117" grpId="0" animBg="1"/>
      <p:bldP spid="118" grpId="0" animBg="1"/>
      <p:bldP spid="119" grpId="0"/>
      <p:bldP spid="120" grpId="0" animBg="1"/>
      <p:bldP spid="120" grpId="1" animBg="1"/>
      <p:bldP spid="121" grpId="0" animBg="1"/>
      <p:bldP spid="121" grpId="1" animBg="1"/>
      <p:bldP spid="122" grpId="0" animBg="1"/>
      <p:bldP spid="122" grpId="1" animBg="1"/>
      <p:bldP spid="123" grpId="0" animBg="1"/>
      <p:bldP spid="13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3962400" y="4724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46" name="Rectangle 45"/>
          <p:cNvSpPr/>
          <p:nvPr/>
        </p:nvSpPr>
        <p:spPr bwMode="auto">
          <a:xfrm>
            <a:off x="4343400" y="4724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47" name="Rectangle 46"/>
          <p:cNvSpPr/>
          <p:nvPr/>
        </p:nvSpPr>
        <p:spPr bwMode="auto">
          <a:xfrm>
            <a:off x="4724400" y="4724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48" name="Rectangle 47"/>
          <p:cNvSpPr/>
          <p:nvPr/>
        </p:nvSpPr>
        <p:spPr bwMode="auto">
          <a:xfrm>
            <a:off x="5105400" y="4724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49" name="Rectangle 48"/>
          <p:cNvSpPr/>
          <p:nvPr/>
        </p:nvSpPr>
        <p:spPr bwMode="auto">
          <a:xfrm>
            <a:off x="5486400" y="4724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50" name="Rectangle 49"/>
          <p:cNvSpPr/>
          <p:nvPr/>
        </p:nvSpPr>
        <p:spPr bwMode="auto">
          <a:xfrm>
            <a:off x="5867400" y="4724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29" name="Rectangle 28"/>
          <p:cNvSpPr/>
          <p:nvPr/>
        </p:nvSpPr>
        <p:spPr bwMode="auto">
          <a:xfrm>
            <a:off x="5105400" y="1905000"/>
            <a:ext cx="381000" cy="1676400"/>
          </a:xfrm>
          <a:prstGeom prst="rect">
            <a:avLst/>
          </a:prstGeom>
          <a:solidFill>
            <a:schemeClr val="bg1">
              <a:lumMod val="9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0" name="Rectangle 29"/>
          <p:cNvSpPr/>
          <p:nvPr/>
        </p:nvSpPr>
        <p:spPr bwMode="auto">
          <a:xfrm>
            <a:off x="5486400" y="1905000"/>
            <a:ext cx="381000" cy="1676400"/>
          </a:xfrm>
          <a:prstGeom prst="rect">
            <a:avLst/>
          </a:prstGeom>
          <a:solidFill>
            <a:schemeClr val="bg1">
              <a:lumMod val="9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1" name="Rectangle 30"/>
          <p:cNvSpPr/>
          <p:nvPr/>
        </p:nvSpPr>
        <p:spPr bwMode="auto">
          <a:xfrm>
            <a:off x="5867400" y="1905000"/>
            <a:ext cx="381000" cy="1676400"/>
          </a:xfrm>
          <a:prstGeom prst="rect">
            <a:avLst/>
          </a:prstGeom>
          <a:solidFill>
            <a:schemeClr val="bg1">
              <a:lumMod val="9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6" name="Rectangle 25"/>
          <p:cNvSpPr/>
          <p:nvPr/>
        </p:nvSpPr>
        <p:spPr bwMode="auto">
          <a:xfrm>
            <a:off x="3962400" y="19050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7" name="Rectangle 26"/>
          <p:cNvSpPr/>
          <p:nvPr/>
        </p:nvSpPr>
        <p:spPr bwMode="auto">
          <a:xfrm>
            <a:off x="4343400" y="19050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8" name="Rectangle 27"/>
          <p:cNvSpPr/>
          <p:nvPr/>
        </p:nvSpPr>
        <p:spPr bwMode="auto">
          <a:xfrm>
            <a:off x="4724400" y="19050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2" name="Rectangle 31"/>
          <p:cNvSpPr/>
          <p:nvPr/>
        </p:nvSpPr>
        <p:spPr bwMode="auto">
          <a:xfrm>
            <a:off x="5105400" y="19050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3" name="Rectangle 32"/>
          <p:cNvSpPr/>
          <p:nvPr/>
        </p:nvSpPr>
        <p:spPr bwMode="auto">
          <a:xfrm>
            <a:off x="5486400" y="19050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4" name="Rectangle 33"/>
          <p:cNvSpPr/>
          <p:nvPr/>
        </p:nvSpPr>
        <p:spPr bwMode="auto">
          <a:xfrm>
            <a:off x="5867400" y="19050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 name="Title 1"/>
          <p:cNvSpPr>
            <a:spLocks noGrp="1"/>
          </p:cNvSpPr>
          <p:nvPr>
            <p:ph type="title"/>
          </p:nvPr>
        </p:nvSpPr>
        <p:spPr/>
        <p:txBody>
          <a:bodyPr/>
          <a:lstStyle/>
          <a:p>
            <a:r>
              <a:rPr lang="en-US" dirty="0"/>
              <a:t>High-Performance RAWL</a:t>
            </a:r>
          </a:p>
        </p:txBody>
      </p:sp>
      <p:sp>
        <p:nvSpPr>
          <p:cNvPr id="3" name="Content Placeholder 2"/>
          <p:cNvSpPr>
            <a:spLocks noGrp="1"/>
          </p:cNvSpPr>
          <p:nvPr>
            <p:ph idx="1"/>
          </p:nvPr>
        </p:nvSpPr>
        <p:spPr/>
        <p:txBody>
          <a:bodyPr/>
          <a:lstStyle/>
          <a:p>
            <a:r>
              <a:rPr lang="en-US" dirty="0" err="1"/>
              <a:t>Strawman</a:t>
            </a:r>
            <a:endParaRPr lang="en-US" dirty="0"/>
          </a:p>
          <a:p>
            <a:endParaRPr lang="en-US" dirty="0"/>
          </a:p>
          <a:p>
            <a:endParaRPr lang="en-US" dirty="0"/>
          </a:p>
          <a:p>
            <a:endParaRPr lang="en-US" dirty="0"/>
          </a:p>
          <a:p>
            <a:endParaRPr lang="en-US" dirty="0"/>
          </a:p>
          <a:p>
            <a:r>
              <a:rPr lang="en-US" dirty="0" err="1"/>
              <a:t>Tornbit</a:t>
            </a:r>
            <a:endParaRPr lang="en-US" dirty="0"/>
          </a:p>
        </p:txBody>
      </p:sp>
      <p:sp>
        <p:nvSpPr>
          <p:cNvPr id="4" name="Footer Placeholder 3"/>
          <p:cNvSpPr>
            <a:spLocks noGrp="1"/>
          </p:cNvSpPr>
          <p:nvPr>
            <p:ph type="ftr" sz="quarter" idx="10"/>
          </p:nvPr>
        </p:nvSpPr>
        <p:spPr>
          <a:xfrm>
            <a:off x="7391400" y="6553200"/>
            <a:ext cx="2895600" cy="304800"/>
          </a:xfrm>
        </p:spPr>
        <p:txBody>
          <a:bodyPr/>
          <a:lstStyle/>
          <a:p>
            <a:fld id="{6215C00B-9DEC-4460-A93B-7EBC7AA8CA1F}" type="slidenum">
              <a:rPr lang="en-US" smtClean="0"/>
              <a:pPr/>
              <a:t>49</a:t>
            </a:fld>
            <a:endParaRPr lang="en-US" dirty="0"/>
          </a:p>
        </p:txBody>
      </p:sp>
      <p:sp>
        <p:nvSpPr>
          <p:cNvPr id="5" name="Rectangle 4"/>
          <p:cNvSpPr/>
          <p:nvPr/>
        </p:nvSpPr>
        <p:spPr bwMode="auto">
          <a:xfrm>
            <a:off x="2819400" y="1905000"/>
            <a:ext cx="381000" cy="1676400"/>
          </a:xfrm>
          <a:prstGeom prst="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 name="Rectangle 5"/>
          <p:cNvSpPr/>
          <p:nvPr/>
        </p:nvSpPr>
        <p:spPr bwMode="auto">
          <a:xfrm>
            <a:off x="3200400" y="1905000"/>
            <a:ext cx="381000" cy="1676400"/>
          </a:xfrm>
          <a:prstGeom prst="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Rectangle 6"/>
          <p:cNvSpPr/>
          <p:nvPr/>
        </p:nvSpPr>
        <p:spPr bwMode="auto">
          <a:xfrm>
            <a:off x="3581400" y="1905000"/>
            <a:ext cx="381000" cy="1676400"/>
          </a:xfrm>
          <a:prstGeom prst="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Rectangle 7"/>
          <p:cNvSpPr/>
          <p:nvPr/>
        </p:nvSpPr>
        <p:spPr bwMode="auto">
          <a:xfrm>
            <a:off x="3962400" y="19050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Rectangle 8"/>
          <p:cNvSpPr/>
          <p:nvPr/>
        </p:nvSpPr>
        <p:spPr bwMode="auto">
          <a:xfrm>
            <a:off x="4343400" y="19050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Rectangle 9"/>
          <p:cNvSpPr/>
          <p:nvPr/>
        </p:nvSpPr>
        <p:spPr bwMode="auto">
          <a:xfrm>
            <a:off x="4724400" y="19050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Rectangle 10"/>
          <p:cNvSpPr/>
          <p:nvPr/>
        </p:nvSpPr>
        <p:spPr bwMode="auto">
          <a:xfrm>
            <a:off x="5105400" y="19050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 name="Rectangle 11"/>
          <p:cNvSpPr/>
          <p:nvPr/>
        </p:nvSpPr>
        <p:spPr bwMode="auto">
          <a:xfrm>
            <a:off x="5486400" y="19050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7" name="Rectangle 16"/>
          <p:cNvSpPr/>
          <p:nvPr/>
        </p:nvSpPr>
        <p:spPr bwMode="auto">
          <a:xfrm>
            <a:off x="5867400" y="1905000"/>
            <a:ext cx="381000" cy="1676400"/>
          </a:xfrm>
          <a:prstGeom prst="rect">
            <a:avLst/>
          </a:prstGeom>
          <a:solidFill>
            <a:srgbClr val="008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14" name="Straight Connector 13"/>
          <p:cNvCxnSpPr/>
          <p:nvPr/>
        </p:nvCxnSpPr>
        <p:spPr bwMode="auto">
          <a:xfrm rot="5400000">
            <a:off x="4610100" y="2781300"/>
            <a:ext cx="2514600" cy="0"/>
          </a:xfrm>
          <a:prstGeom prst="line">
            <a:avLst/>
          </a:prstGeom>
          <a:solidFill>
            <a:schemeClr val="accent1"/>
          </a:solidFill>
          <a:ln w="793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a:off x="4991100" y="2781300"/>
            <a:ext cx="2514600" cy="0"/>
          </a:xfrm>
          <a:prstGeom prst="line">
            <a:avLst/>
          </a:prstGeom>
          <a:solidFill>
            <a:schemeClr val="accent1"/>
          </a:solidFill>
          <a:ln w="79375" cap="flat" cmpd="sng" algn="ctr">
            <a:solidFill>
              <a:schemeClr val="tx1"/>
            </a:solidFill>
            <a:prstDash val="solid"/>
            <a:round/>
            <a:headEnd type="none" w="med" len="med"/>
            <a:tailEnd type="none" w="med" len="med"/>
          </a:ln>
          <a:effectLst/>
        </p:spPr>
      </p:cxnSp>
      <p:sp>
        <p:nvSpPr>
          <p:cNvPr id="35" name="Rectangle 34"/>
          <p:cNvSpPr/>
          <p:nvPr/>
        </p:nvSpPr>
        <p:spPr bwMode="auto">
          <a:xfrm>
            <a:off x="2819400" y="4724400"/>
            <a:ext cx="381000" cy="1676400"/>
          </a:xfrm>
          <a:prstGeom prst="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36" name="Rectangle 35"/>
          <p:cNvSpPr/>
          <p:nvPr/>
        </p:nvSpPr>
        <p:spPr bwMode="auto">
          <a:xfrm>
            <a:off x="3200400" y="4724400"/>
            <a:ext cx="381000" cy="1676400"/>
          </a:xfrm>
          <a:prstGeom prst="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37" name="Rectangle 36"/>
          <p:cNvSpPr/>
          <p:nvPr/>
        </p:nvSpPr>
        <p:spPr bwMode="auto">
          <a:xfrm>
            <a:off x="3581400" y="4724400"/>
            <a:ext cx="381000" cy="1676400"/>
          </a:xfrm>
          <a:prstGeom prst="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38" name="Rectangle 37"/>
          <p:cNvSpPr/>
          <p:nvPr/>
        </p:nvSpPr>
        <p:spPr bwMode="auto">
          <a:xfrm>
            <a:off x="3962400" y="47244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39" name="Rectangle 38"/>
          <p:cNvSpPr/>
          <p:nvPr/>
        </p:nvSpPr>
        <p:spPr bwMode="auto">
          <a:xfrm>
            <a:off x="4343400" y="47244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40" name="Rectangle 39"/>
          <p:cNvSpPr/>
          <p:nvPr/>
        </p:nvSpPr>
        <p:spPr bwMode="auto">
          <a:xfrm>
            <a:off x="4724400" y="47244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41" name="Rectangle 40"/>
          <p:cNvSpPr/>
          <p:nvPr/>
        </p:nvSpPr>
        <p:spPr bwMode="auto">
          <a:xfrm>
            <a:off x="5105400" y="47244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42" name="Rectangle 41"/>
          <p:cNvSpPr/>
          <p:nvPr/>
        </p:nvSpPr>
        <p:spPr bwMode="auto">
          <a:xfrm>
            <a:off x="5486400" y="47244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43" name="Rectangle 42"/>
          <p:cNvSpPr/>
          <p:nvPr/>
        </p:nvSpPr>
        <p:spPr bwMode="auto">
          <a:xfrm>
            <a:off x="5867400" y="4724400"/>
            <a:ext cx="381000" cy="1676400"/>
          </a:xfrm>
          <a:prstGeom prst="rect">
            <a:avLst/>
          </a:prstGeom>
          <a:solidFill>
            <a:srgbClr val="008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cxnSp>
        <p:nvCxnSpPr>
          <p:cNvPr id="45" name="Straight Connector 44"/>
          <p:cNvCxnSpPr/>
          <p:nvPr/>
        </p:nvCxnSpPr>
        <p:spPr bwMode="auto">
          <a:xfrm rot="5400000">
            <a:off x="4991100" y="5600700"/>
            <a:ext cx="2514600" cy="0"/>
          </a:xfrm>
          <a:prstGeom prst="line">
            <a:avLst/>
          </a:prstGeom>
          <a:solidFill>
            <a:schemeClr val="accent1"/>
          </a:solidFill>
          <a:ln w="79375" cap="flat" cmpd="sng" algn="ctr">
            <a:solidFill>
              <a:schemeClr val="tx1"/>
            </a:solidFill>
            <a:prstDash val="solid"/>
            <a:round/>
            <a:headEnd type="none" w="med" len="med"/>
            <a:tailEnd type="none" w="med" len="med"/>
          </a:ln>
          <a:effectLst/>
        </p:spPr>
      </p:cxnSp>
      <p:sp>
        <p:nvSpPr>
          <p:cNvPr id="56" name="TextBox 55"/>
          <p:cNvSpPr txBox="1"/>
          <p:nvPr/>
        </p:nvSpPr>
        <p:spPr>
          <a:xfrm>
            <a:off x="1496143" y="4744028"/>
            <a:ext cx="713657" cy="369332"/>
          </a:xfrm>
          <a:prstGeom prst="rect">
            <a:avLst/>
          </a:prstGeom>
          <a:noFill/>
        </p:spPr>
        <p:txBody>
          <a:bodyPr wrap="none" rtlCol="0">
            <a:spAutoFit/>
          </a:bodyPr>
          <a:lstStyle/>
          <a:p>
            <a:r>
              <a:rPr lang="en-US" sz="1800" dirty="0"/>
              <a:t>1 bit</a:t>
            </a:r>
          </a:p>
        </p:txBody>
      </p:sp>
      <p:sp>
        <p:nvSpPr>
          <p:cNvPr id="57" name="TextBox 56"/>
          <p:cNvSpPr txBox="1"/>
          <p:nvPr/>
        </p:nvSpPr>
        <p:spPr>
          <a:xfrm>
            <a:off x="1254456" y="5531052"/>
            <a:ext cx="981359" cy="369332"/>
          </a:xfrm>
          <a:prstGeom prst="rect">
            <a:avLst/>
          </a:prstGeom>
          <a:noFill/>
        </p:spPr>
        <p:txBody>
          <a:bodyPr wrap="none" rtlCol="0">
            <a:spAutoFit/>
          </a:bodyPr>
          <a:lstStyle/>
          <a:p>
            <a:r>
              <a:rPr lang="en-US" sz="1800" dirty="0"/>
              <a:t>63 bits</a:t>
            </a:r>
          </a:p>
        </p:txBody>
      </p:sp>
      <p:grpSp>
        <p:nvGrpSpPr>
          <p:cNvPr id="13" name="Group 61"/>
          <p:cNvGrpSpPr/>
          <p:nvPr/>
        </p:nvGrpSpPr>
        <p:grpSpPr>
          <a:xfrm>
            <a:off x="2321256" y="4724400"/>
            <a:ext cx="242248" cy="1677194"/>
            <a:chOff x="2321256" y="4724400"/>
            <a:chExt cx="242248" cy="1677194"/>
          </a:xfrm>
        </p:grpSpPr>
        <p:cxnSp>
          <p:nvCxnSpPr>
            <p:cNvPr id="52" name="Straight Arrow Connector 51"/>
            <p:cNvCxnSpPr/>
            <p:nvPr/>
          </p:nvCxnSpPr>
          <p:spPr bwMode="auto">
            <a:xfrm rot="5400000">
              <a:off x="1790700" y="5753100"/>
              <a:ext cx="1295400" cy="1588"/>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53" name="Straight Arrow Connector 52"/>
            <p:cNvCxnSpPr/>
            <p:nvPr/>
          </p:nvCxnSpPr>
          <p:spPr bwMode="auto">
            <a:xfrm rot="5400000">
              <a:off x="2209006" y="4953000"/>
              <a:ext cx="457994" cy="794"/>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cxnSp>
          <p:nvCxnSpPr>
            <p:cNvPr id="59" name="Straight Connector 58"/>
            <p:cNvCxnSpPr/>
            <p:nvPr/>
          </p:nvCxnSpPr>
          <p:spPr bwMode="auto">
            <a:xfrm>
              <a:off x="2321256" y="4724400"/>
              <a:ext cx="2286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60" name="Straight Connector 59"/>
            <p:cNvCxnSpPr/>
            <p:nvPr/>
          </p:nvCxnSpPr>
          <p:spPr bwMode="auto">
            <a:xfrm>
              <a:off x="2323528" y="5140656"/>
              <a:ext cx="2286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61" name="Straight Connector 60"/>
            <p:cNvCxnSpPr/>
            <p:nvPr/>
          </p:nvCxnSpPr>
          <p:spPr bwMode="auto">
            <a:xfrm>
              <a:off x="2334904" y="6400800"/>
              <a:ext cx="228600"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159543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47" grpId="0" animBg="1"/>
      <p:bldP spid="48" grpId="0" animBg="1"/>
      <p:bldP spid="49" grpId="0" animBg="1"/>
      <p:bldP spid="50" grpId="0" animBg="1"/>
      <p:bldP spid="8" grpId="0" animBg="1"/>
      <p:bldP spid="9" grpId="0" animBg="1"/>
      <p:bldP spid="10" grpId="0" animBg="1"/>
      <p:bldP spid="11" grpId="0" animBg="1"/>
      <p:bldP spid="12" grpId="0" animBg="1"/>
      <p:bldP spid="17" grpId="0" animBg="1"/>
      <p:bldP spid="35" grpId="0" animBg="1"/>
      <p:bldP spid="36" grpId="0" animBg="1"/>
      <p:bldP spid="37" grpId="0" animBg="1"/>
      <p:bldP spid="38" grpId="0" animBg="1"/>
      <p:bldP spid="39" grpId="0" animBg="1"/>
      <p:bldP spid="40" grpId="0" animBg="1"/>
      <p:bldP spid="41" grpId="0" animBg="1"/>
      <p:bldP spid="42" grpId="0" animBg="1"/>
      <p:bldP spid="43" grpId="0" animBg="1"/>
      <p:bldP spid="56"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4"/>
          <a:stretch>
            <a:fillRect/>
          </a:stretch>
        </p:blipFill>
        <p:spPr>
          <a:xfrm>
            <a:off x="6527745" y="5301208"/>
            <a:ext cx="2724775" cy="1317801"/>
          </a:xfrm>
          <a:prstGeom prst="rect">
            <a:avLst/>
          </a:prstGeom>
        </p:spPr>
      </p:pic>
      <p:sp>
        <p:nvSpPr>
          <p:cNvPr id="2" name="Title 1"/>
          <p:cNvSpPr>
            <a:spLocks noGrp="1"/>
          </p:cNvSpPr>
          <p:nvPr>
            <p:ph type="title"/>
          </p:nvPr>
        </p:nvSpPr>
        <p:spPr/>
        <p:txBody>
          <a:bodyPr/>
          <a:lstStyle/>
          <a:p>
            <a:r>
              <a:rPr lang="en-US" dirty="0"/>
              <a:t>Storage: Past, Present, Future</a:t>
            </a: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9EECFEB2-53B4-4D86-855E-C65AA1521B00}" type="slidenum">
              <a:rPr lang="en-US" smtClean="0"/>
              <a:pPr/>
              <a:t>5</a:t>
            </a:fld>
            <a:endParaRPr lang="en-US" dirty="0"/>
          </a:p>
        </p:txBody>
      </p:sp>
      <p:pic>
        <p:nvPicPr>
          <p:cNvPr id="5" name="Picture 2" descr="Hard Disk Drive"/>
          <p:cNvPicPr>
            <a:picLocks noChangeAspect="1" noChangeArrowheads="1"/>
          </p:cNvPicPr>
          <p:nvPr/>
        </p:nvPicPr>
        <p:blipFill>
          <a:blip r:embed="rId5" cstate="print"/>
          <a:srcRect/>
          <a:stretch>
            <a:fillRect/>
          </a:stretch>
        </p:blipFill>
        <p:spPr bwMode="auto">
          <a:xfrm>
            <a:off x="179512" y="1628800"/>
            <a:ext cx="2376264" cy="1386182"/>
          </a:xfrm>
          <a:prstGeom prst="rect">
            <a:avLst/>
          </a:prstGeom>
          <a:noFill/>
        </p:spPr>
      </p:pic>
      <p:sp>
        <p:nvSpPr>
          <p:cNvPr id="20" name="TextBox 19"/>
          <p:cNvSpPr txBox="1"/>
          <p:nvPr/>
        </p:nvSpPr>
        <p:spPr>
          <a:xfrm>
            <a:off x="606445" y="4025244"/>
            <a:ext cx="3234329" cy="1077218"/>
          </a:xfrm>
          <a:prstGeom prst="rect">
            <a:avLst/>
          </a:prstGeom>
          <a:noFill/>
        </p:spPr>
        <p:txBody>
          <a:bodyPr wrap="none" rtlCol="0">
            <a:spAutoFit/>
          </a:bodyPr>
          <a:lstStyle/>
          <a:p>
            <a:r>
              <a:rPr lang="en-US" sz="4000" b="1" dirty="0">
                <a:solidFill>
                  <a:srgbClr val="FF0000"/>
                </a:solidFill>
              </a:rPr>
              <a:t>Storage</a:t>
            </a:r>
          </a:p>
          <a:p>
            <a:r>
              <a:rPr lang="en-US" sz="2400" b="1" dirty="0">
                <a:solidFill>
                  <a:srgbClr val="FF0000"/>
                </a:solidFill>
              </a:rPr>
              <a:t>(slow, block, persistent)</a:t>
            </a:r>
          </a:p>
        </p:txBody>
      </p:sp>
      <p:sp>
        <p:nvSpPr>
          <p:cNvPr id="21" name="TextBox 20"/>
          <p:cNvSpPr txBox="1"/>
          <p:nvPr/>
        </p:nvSpPr>
        <p:spPr>
          <a:xfrm>
            <a:off x="4218599" y="5529426"/>
            <a:ext cx="2674981" cy="1077218"/>
          </a:xfrm>
          <a:prstGeom prst="rect">
            <a:avLst/>
          </a:prstGeom>
          <a:noFill/>
        </p:spPr>
        <p:txBody>
          <a:bodyPr wrap="none" rtlCol="0">
            <a:spAutoFit/>
          </a:bodyPr>
          <a:lstStyle/>
          <a:p>
            <a:r>
              <a:rPr lang="en-US" sz="4000" b="1" dirty="0">
                <a:solidFill>
                  <a:srgbClr val="0000FF"/>
                </a:solidFill>
              </a:rPr>
              <a:t>Memory</a:t>
            </a:r>
          </a:p>
          <a:p>
            <a:r>
              <a:rPr lang="en-US" sz="2400" b="1" dirty="0">
                <a:solidFill>
                  <a:srgbClr val="0000FF"/>
                </a:solidFill>
              </a:rPr>
              <a:t>(fast, byte, volatile)</a:t>
            </a:r>
            <a:endParaRPr lang="en-US" sz="2800" b="1" dirty="0">
              <a:solidFill>
                <a:srgbClr val="0000FF"/>
              </a:solidFill>
            </a:endParaRPr>
          </a:p>
        </p:txBody>
      </p:sp>
      <p:pic>
        <p:nvPicPr>
          <p:cNvPr id="9" name="Picture 8"/>
          <p:cNvPicPr>
            <a:picLocks noChangeAspect="1"/>
          </p:cNvPicPr>
          <p:nvPr/>
        </p:nvPicPr>
        <p:blipFill>
          <a:blip r:embed="rId6"/>
          <a:stretch>
            <a:fillRect/>
          </a:stretch>
        </p:blipFill>
        <p:spPr>
          <a:xfrm>
            <a:off x="2653944" y="1863837"/>
            <a:ext cx="2373660" cy="1798897"/>
          </a:xfrm>
          <a:prstGeom prst="rect">
            <a:avLst/>
          </a:prstGeom>
        </p:spPr>
      </p:pic>
      <p:pic>
        <p:nvPicPr>
          <p:cNvPr id="11" name="Picture 10"/>
          <p:cNvPicPr>
            <a:picLocks noChangeAspect="1"/>
          </p:cNvPicPr>
          <p:nvPr/>
        </p:nvPicPr>
        <p:blipFill>
          <a:blip r:embed="rId7"/>
          <a:stretch>
            <a:fillRect/>
          </a:stretch>
        </p:blipFill>
        <p:spPr>
          <a:xfrm>
            <a:off x="5677291" y="3755881"/>
            <a:ext cx="1883729" cy="1615944"/>
          </a:xfrm>
          <a:prstGeom prst="rect">
            <a:avLst/>
          </a:prstGeom>
        </p:spPr>
      </p:pic>
      <p:sp>
        <p:nvSpPr>
          <p:cNvPr id="12" name="TextBox 11"/>
          <p:cNvSpPr txBox="1"/>
          <p:nvPr/>
        </p:nvSpPr>
        <p:spPr>
          <a:xfrm>
            <a:off x="4999029" y="2182427"/>
            <a:ext cx="3034755" cy="1692771"/>
          </a:xfrm>
          <a:prstGeom prst="rect">
            <a:avLst/>
          </a:prstGeom>
          <a:noFill/>
        </p:spPr>
        <p:txBody>
          <a:bodyPr wrap="none" rtlCol="0">
            <a:spAutoFit/>
          </a:bodyPr>
          <a:lstStyle/>
          <a:p>
            <a:r>
              <a:rPr lang="en-US" sz="4000" b="1" dirty="0">
                <a:solidFill>
                  <a:srgbClr val="FF0000"/>
                </a:solidFill>
              </a:rPr>
              <a:t>Storage-Class </a:t>
            </a:r>
            <a:endParaRPr lang="en-US" sz="4000" b="1" dirty="0">
              <a:solidFill>
                <a:srgbClr val="0000FF"/>
              </a:solidFill>
            </a:endParaRPr>
          </a:p>
          <a:p>
            <a:r>
              <a:rPr lang="en-US" sz="4000" b="1" dirty="0">
                <a:solidFill>
                  <a:srgbClr val="0000FF"/>
                </a:solidFill>
              </a:rPr>
              <a:t>Memory</a:t>
            </a:r>
          </a:p>
          <a:p>
            <a:r>
              <a:rPr lang="en-US" sz="2400" b="1" dirty="0">
                <a:solidFill>
                  <a:srgbClr val="0000FF"/>
                </a:solidFill>
              </a:rPr>
              <a:t>(fast, byte,</a:t>
            </a:r>
            <a:r>
              <a:rPr lang="en-US" sz="2400" b="1" dirty="0">
                <a:solidFill>
                  <a:srgbClr val="FF0000"/>
                </a:solidFill>
              </a:rPr>
              <a:t> persistent)</a:t>
            </a:r>
          </a:p>
        </p:txBody>
      </p:sp>
    </p:spTree>
    <p:custDataLst>
      <p:tags r:id="rId1"/>
    </p:custDataLst>
    <p:extLst>
      <p:ext uri="{BB962C8B-B14F-4D97-AF65-F5344CB8AC3E}">
        <p14:creationId xmlns:p14="http://schemas.microsoft.com/office/powerpoint/2010/main" val="3138324730"/>
      </p:ext>
    </p:extLst>
  </p:cSld>
  <p:clrMapOvr>
    <a:masterClrMapping/>
  </p:clrMapOvr>
  <mc:AlternateContent xmlns:mc="http://schemas.openxmlformats.org/markup-compatibility/2006" xmlns:p14="http://schemas.microsoft.com/office/powerpoint/2010/main">
    <mc:Choice Requires="p14">
      <p:transition spd="slow" p14:dur="2000" advTm="56653"/>
    </mc:Choice>
    <mc:Fallback xmlns="">
      <p:transition xmlns:p14="http://schemas.microsoft.com/office/powerpoint/2010/main" spd="slow" advTm="566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5"/>
                                        </p:tgtEl>
                                        <p:attrNameLst>
                                          <p:attrName>style.opacity</p:attrName>
                                        </p:attrNameLst>
                                      </p:cBhvr>
                                      <p:to>
                                        <p:strVal val="0.5"/>
                                      </p:to>
                                    </p:set>
                                    <p:animEffect filter="image" prLst="opacity: 0.5">
                                      <p:cBhvr rctx="IE">
                                        <p:cTn id="27" dur="indefinite"/>
                                        <p:tgtEl>
                                          <p:spTgt spid="5"/>
                                        </p:tgtEl>
                                      </p:cBhvr>
                                    </p:animEffect>
                                  </p:childTnLst>
                                </p:cTn>
                              </p:par>
                              <p:par>
                                <p:cTn id="28" presetID="9" presetClass="emph" presetSubtype="0" nodeType="withEffect">
                                  <p:stCondLst>
                                    <p:cond delay="0"/>
                                  </p:stCondLst>
                                  <p:childTnLst>
                                    <p:set>
                                      <p:cBhvr rctx="PPT">
                                        <p:cTn id="29" dur="indefinite"/>
                                        <p:tgtEl>
                                          <p:spTgt spid="9"/>
                                        </p:tgtEl>
                                        <p:attrNameLst>
                                          <p:attrName>style.opacity</p:attrName>
                                        </p:attrNameLst>
                                      </p:cBhvr>
                                      <p:to>
                                        <p:strVal val="0.5"/>
                                      </p:to>
                                    </p:set>
                                    <p:animEffect filter="image" prLst="opacity: 0.5">
                                      <p:cBhvr rctx="IE">
                                        <p:cTn id="30" dur="indefinite"/>
                                        <p:tgtEl>
                                          <p:spTgt spid="9"/>
                                        </p:tgtEl>
                                      </p:cBhvr>
                                    </p:animEffect>
                                  </p:childTnLst>
                                </p:cTn>
                              </p:par>
                              <p:par>
                                <p:cTn id="31" presetID="9" presetClass="emph" presetSubtype="0" nodeType="withEffect">
                                  <p:stCondLst>
                                    <p:cond delay="0"/>
                                  </p:stCondLst>
                                  <p:childTnLst>
                                    <p:set>
                                      <p:cBhvr rctx="PPT">
                                        <p:cTn id="32" dur="indefinite"/>
                                        <p:tgtEl>
                                          <p:spTgt spid="17"/>
                                        </p:tgtEl>
                                        <p:attrNameLst>
                                          <p:attrName>style.opacity</p:attrName>
                                        </p:attrNameLst>
                                      </p:cBhvr>
                                      <p:to>
                                        <p:strVal val="0.5"/>
                                      </p:to>
                                    </p:set>
                                    <p:animEffect filter="image" prLst="opacity: 0.5">
                                      <p:cBhvr rctx="IE">
                                        <p:cTn id="33" dur="indefinite"/>
                                        <p:tgtEl>
                                          <p:spTgt spid="17"/>
                                        </p:tgtEl>
                                      </p:cBhvr>
                                    </p:animEffect>
                                  </p:childTnLst>
                                </p:cTn>
                              </p:par>
                              <p:par>
                                <p:cTn id="34" presetID="9" presetClass="emph" presetSubtype="0" grpId="1" nodeType="withEffect">
                                  <p:stCondLst>
                                    <p:cond delay="0"/>
                                  </p:stCondLst>
                                  <p:childTnLst>
                                    <p:set>
                                      <p:cBhvr rctx="PPT">
                                        <p:cTn id="35" dur="indefinite"/>
                                        <p:tgtEl>
                                          <p:spTgt spid="21"/>
                                        </p:tgtEl>
                                        <p:attrNameLst>
                                          <p:attrName>style.opacity</p:attrName>
                                        </p:attrNameLst>
                                      </p:cBhvr>
                                      <p:to>
                                        <p:strVal val="0.5"/>
                                      </p:to>
                                    </p:set>
                                    <p:animEffect filter="image" prLst="opacity: 0.5">
                                      <p:cBhvr rctx="IE">
                                        <p:cTn id="36" dur="indefinite"/>
                                        <p:tgtEl>
                                          <p:spTgt spid="21"/>
                                        </p:tgtEl>
                                      </p:cBhvr>
                                    </p:animEffect>
                                  </p:childTnLst>
                                </p:cTn>
                              </p:par>
                              <p:par>
                                <p:cTn id="37" presetID="9" presetClass="emph" presetSubtype="0" grpId="1" nodeType="withEffect">
                                  <p:stCondLst>
                                    <p:cond delay="0"/>
                                  </p:stCondLst>
                                  <p:childTnLst>
                                    <p:set>
                                      <p:cBhvr rctx="PPT">
                                        <p:cTn id="38" dur="indefinite"/>
                                        <p:tgtEl>
                                          <p:spTgt spid="20"/>
                                        </p:tgtEl>
                                        <p:attrNameLst>
                                          <p:attrName>style.opacity</p:attrName>
                                        </p:attrNameLst>
                                      </p:cBhvr>
                                      <p:to>
                                        <p:strVal val="0.5"/>
                                      </p:to>
                                    </p:set>
                                    <p:animEffect filter="image" prLst="opacity: 0.5">
                                      <p:cBhvr rctx="IE">
                                        <p:cTn id="39"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Torn Writes</a:t>
            </a:r>
          </a:p>
        </p:txBody>
      </p:sp>
      <p:sp>
        <p:nvSpPr>
          <p:cNvPr id="4" name="Footer Placeholder 3"/>
          <p:cNvSpPr>
            <a:spLocks noGrp="1"/>
          </p:cNvSpPr>
          <p:nvPr>
            <p:ph type="ftr" sz="quarter" idx="10"/>
          </p:nvPr>
        </p:nvSpPr>
        <p:spPr/>
        <p:txBody>
          <a:bodyPr/>
          <a:lstStyle/>
          <a:p>
            <a:fld id="{6215C00B-9DEC-4460-A93B-7EBC7AA8CA1F}" type="slidenum">
              <a:rPr lang="en-US" smtClean="0"/>
              <a:pPr/>
              <a:t>50</a:t>
            </a:fld>
            <a:endParaRPr lang="en-US" dirty="0"/>
          </a:p>
        </p:txBody>
      </p:sp>
      <p:sp>
        <p:nvSpPr>
          <p:cNvPr id="7" name="Rectangle 6"/>
          <p:cNvSpPr/>
          <p:nvPr/>
        </p:nvSpPr>
        <p:spPr bwMode="auto">
          <a:xfrm>
            <a:off x="3962400" y="2819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8" name="Rectangle 7"/>
          <p:cNvSpPr/>
          <p:nvPr/>
        </p:nvSpPr>
        <p:spPr bwMode="auto">
          <a:xfrm>
            <a:off x="4343400" y="2819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9" name="Rectangle 8"/>
          <p:cNvSpPr/>
          <p:nvPr/>
        </p:nvSpPr>
        <p:spPr bwMode="auto">
          <a:xfrm>
            <a:off x="4724400" y="2819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10" name="Rectangle 9"/>
          <p:cNvSpPr/>
          <p:nvPr/>
        </p:nvSpPr>
        <p:spPr bwMode="auto">
          <a:xfrm>
            <a:off x="5105400" y="2819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11" name="Rectangle 10"/>
          <p:cNvSpPr/>
          <p:nvPr/>
        </p:nvSpPr>
        <p:spPr bwMode="auto">
          <a:xfrm>
            <a:off x="5486400" y="2819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12" name="Rectangle 11"/>
          <p:cNvSpPr/>
          <p:nvPr/>
        </p:nvSpPr>
        <p:spPr bwMode="auto">
          <a:xfrm>
            <a:off x="5867400" y="2819400"/>
            <a:ext cx="381000" cy="1676400"/>
          </a:xfrm>
          <a:prstGeom prst="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Verdana" pitchFamily="34" charset="0"/>
              </a:rPr>
              <a:t>0</a:t>
            </a:r>
          </a:p>
        </p:txBody>
      </p:sp>
      <p:sp>
        <p:nvSpPr>
          <p:cNvPr id="13" name="Rectangle 12"/>
          <p:cNvSpPr/>
          <p:nvPr/>
        </p:nvSpPr>
        <p:spPr bwMode="auto">
          <a:xfrm>
            <a:off x="2819400" y="2819400"/>
            <a:ext cx="381000" cy="1676400"/>
          </a:xfrm>
          <a:prstGeom prst="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14" name="Rectangle 13"/>
          <p:cNvSpPr/>
          <p:nvPr/>
        </p:nvSpPr>
        <p:spPr bwMode="auto">
          <a:xfrm>
            <a:off x="3200400" y="2819400"/>
            <a:ext cx="381000" cy="1676400"/>
          </a:xfrm>
          <a:prstGeom prst="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15" name="Rectangle 14"/>
          <p:cNvSpPr/>
          <p:nvPr/>
        </p:nvSpPr>
        <p:spPr bwMode="auto">
          <a:xfrm>
            <a:off x="3581400" y="2819400"/>
            <a:ext cx="381000" cy="1676400"/>
          </a:xfrm>
          <a:prstGeom prst="rect">
            <a:avLst/>
          </a:prstGeom>
          <a:solidFill>
            <a:schemeClr val="bg1">
              <a:lumMod val="7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16" name="Rectangle 15"/>
          <p:cNvSpPr/>
          <p:nvPr/>
        </p:nvSpPr>
        <p:spPr bwMode="auto">
          <a:xfrm>
            <a:off x="3962400" y="28194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17" name="Rectangle 16"/>
          <p:cNvSpPr/>
          <p:nvPr/>
        </p:nvSpPr>
        <p:spPr bwMode="auto">
          <a:xfrm>
            <a:off x="4343400" y="28194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18" name="Rectangle 17"/>
          <p:cNvSpPr/>
          <p:nvPr/>
        </p:nvSpPr>
        <p:spPr bwMode="auto">
          <a:xfrm>
            <a:off x="4724400" y="28194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20" name="Rectangle 19"/>
          <p:cNvSpPr/>
          <p:nvPr/>
        </p:nvSpPr>
        <p:spPr bwMode="auto">
          <a:xfrm>
            <a:off x="5486400" y="2819400"/>
            <a:ext cx="381000" cy="16764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sp>
        <p:nvSpPr>
          <p:cNvPr id="21" name="Rectangle 20"/>
          <p:cNvSpPr/>
          <p:nvPr/>
        </p:nvSpPr>
        <p:spPr bwMode="auto">
          <a:xfrm>
            <a:off x="5867400" y="2819400"/>
            <a:ext cx="381000" cy="1676400"/>
          </a:xfrm>
          <a:prstGeom prst="rect">
            <a:avLst/>
          </a:prstGeom>
          <a:solidFill>
            <a:srgbClr val="008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rPr>
              <a:t>1</a:t>
            </a:r>
            <a:endParaRPr kumimoji="0" lang="en-US" sz="2400" b="0" i="0" u="none" strike="noStrike" cap="none" normalizeH="0" baseline="0" dirty="0">
              <a:ln>
                <a:noFill/>
              </a:ln>
              <a:solidFill>
                <a:schemeClr val="bg1"/>
              </a:solidFill>
              <a:effectLst/>
              <a:latin typeface="Verdana" pitchFamily="34" charset="0"/>
            </a:endParaRPr>
          </a:p>
        </p:txBody>
      </p:sp>
      <p:cxnSp>
        <p:nvCxnSpPr>
          <p:cNvPr id="24" name="Straight Arrow Connector 23"/>
          <p:cNvCxnSpPr/>
          <p:nvPr/>
        </p:nvCxnSpPr>
        <p:spPr bwMode="auto">
          <a:xfrm rot="5400000">
            <a:off x="4821414" y="2361406"/>
            <a:ext cx="9144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25" name="TextBox 24"/>
          <p:cNvSpPr txBox="1"/>
          <p:nvPr/>
        </p:nvSpPr>
        <p:spPr>
          <a:xfrm>
            <a:off x="4191000" y="1447800"/>
            <a:ext cx="2248308" cy="461665"/>
          </a:xfrm>
          <a:prstGeom prst="rect">
            <a:avLst/>
          </a:prstGeom>
          <a:noFill/>
        </p:spPr>
        <p:txBody>
          <a:bodyPr wrap="none" rtlCol="0">
            <a:spAutoFit/>
          </a:bodyPr>
          <a:lstStyle/>
          <a:p>
            <a:r>
              <a:rPr lang="en-US" dirty="0"/>
              <a:t>Missing Write</a:t>
            </a:r>
          </a:p>
        </p:txBody>
      </p:sp>
      <p:sp>
        <p:nvSpPr>
          <p:cNvPr id="30" name="Up Arrow 29"/>
          <p:cNvSpPr/>
          <p:nvPr/>
        </p:nvSpPr>
        <p:spPr bwMode="auto">
          <a:xfrm>
            <a:off x="3962400" y="4648200"/>
            <a:ext cx="304800" cy="381000"/>
          </a:xfrm>
          <a:prstGeom prst="upArrow">
            <a:avLst/>
          </a:prstGeom>
          <a:solidFill>
            <a:srgbClr val="FFC000"/>
          </a:solidFill>
          <a:ln w="3810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 0.00555 L 0.125 0.00555 " pathEditMode="relative" rAng="0" ptsTypes="AA">
                                      <p:cBhvr>
                                        <p:cTn id="6" dur="2000" fill="hold"/>
                                        <p:tgtEl>
                                          <p:spTgt spid="30"/>
                                        </p:tgtEl>
                                        <p:attrNameLst>
                                          <p:attrName>ppt_x</p:attrName>
                                          <p:attrName>ppt_y</p:attrName>
                                        </p:attrNameLst>
                                      </p:cBhvr>
                                      <p:rCtr x="63" y="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9ABA51E8-ACFD-C046-ADF6-8E4D1DC22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3273025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table&#10;&#10;Description automatically generated">
            <a:extLst>
              <a:ext uri="{FF2B5EF4-FFF2-40B4-BE49-F238E27FC236}">
                <a16:creationId xmlns:a16="http://schemas.microsoft.com/office/drawing/2014/main" id="{A1CD9EF0-F75D-A844-98FB-5591C7C48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4223469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D30B40D-2E3E-E547-9FFC-A2181168C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590540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107D4A91-CE14-5845-9548-86B484C25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812171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2620A29E-B762-344E-948C-DADC0BBD5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40527544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Durable Memory Transactions</a:t>
            </a:r>
          </a:p>
        </p:txBody>
      </p:sp>
      <p:sp>
        <p:nvSpPr>
          <p:cNvPr id="3" name="Content Placeholder 2"/>
          <p:cNvSpPr>
            <a:spLocks noGrp="1"/>
          </p:cNvSpPr>
          <p:nvPr>
            <p:ph idx="1"/>
          </p:nvPr>
        </p:nvSpPr>
        <p:spPr>
          <a:xfrm>
            <a:off x="152400" y="1066800"/>
            <a:ext cx="8839200" cy="5410200"/>
          </a:xfrm>
        </p:spPr>
        <p:txBody>
          <a:bodyPr/>
          <a:lstStyle/>
          <a:p>
            <a:r>
              <a:rPr lang="en-US" dirty="0"/>
              <a:t>Compiler instruments </a:t>
            </a:r>
            <a:r>
              <a:rPr lang="en-US" sz="3400" b="1" dirty="0">
                <a:solidFill>
                  <a:srgbClr val="FF0000"/>
                </a:solidFill>
                <a:latin typeface="Courier New" pitchFamily="49" charset="0"/>
                <a:cs typeface="Courier New" pitchFamily="49" charset="0"/>
              </a:rPr>
              <a:t>atomic</a:t>
            </a:r>
            <a:r>
              <a:rPr lang="en-US" dirty="0"/>
              <a:t> blocks</a:t>
            </a:r>
          </a:p>
          <a:p>
            <a:endParaRPr lang="en-US" dirty="0"/>
          </a:p>
          <a:p>
            <a:endParaRPr lang="en-US" dirty="0"/>
          </a:p>
          <a:p>
            <a:endParaRPr lang="en-US" dirty="0"/>
          </a:p>
          <a:p>
            <a:endParaRPr lang="en-US" dirty="0"/>
          </a:p>
          <a:p>
            <a:r>
              <a:rPr lang="en-US" dirty="0"/>
              <a:t>Runtime supports ACID transactions</a:t>
            </a:r>
          </a:p>
          <a:p>
            <a:pPr lvl="1"/>
            <a:r>
              <a:rPr lang="en-US" dirty="0"/>
              <a:t>Based on </a:t>
            </a:r>
            <a:r>
              <a:rPr lang="en-US" dirty="0" err="1"/>
              <a:t>TinySTM</a:t>
            </a:r>
            <a:endParaRPr lang="en-US" dirty="0"/>
          </a:p>
          <a:p>
            <a:endParaRPr lang="en-US" dirty="0"/>
          </a:p>
        </p:txBody>
      </p:sp>
      <p:sp>
        <p:nvSpPr>
          <p:cNvPr id="4" name="Footer Placeholder 3"/>
          <p:cNvSpPr>
            <a:spLocks noGrp="1"/>
          </p:cNvSpPr>
          <p:nvPr>
            <p:ph type="ftr" sz="quarter" idx="10"/>
          </p:nvPr>
        </p:nvSpPr>
        <p:spPr/>
        <p:txBody>
          <a:bodyPr/>
          <a:lstStyle/>
          <a:p>
            <a:fld id="{6215C00B-9DEC-4460-A93B-7EBC7AA8CA1F}" type="slidenum">
              <a:rPr lang="en-US" smtClean="0"/>
              <a:pPr/>
              <a:t>56</a:t>
            </a:fld>
            <a:endParaRPr lang="en-US" dirty="0"/>
          </a:p>
        </p:txBody>
      </p:sp>
      <p:sp>
        <p:nvSpPr>
          <p:cNvPr id="5" name="TextBox 4"/>
          <p:cNvSpPr txBox="1"/>
          <p:nvPr/>
        </p:nvSpPr>
        <p:spPr>
          <a:xfrm>
            <a:off x="535718" y="1981200"/>
            <a:ext cx="3318537" cy="1569660"/>
          </a:xfrm>
          <a:prstGeom prst="rect">
            <a:avLst/>
          </a:prstGeom>
          <a:noFill/>
        </p:spPr>
        <p:txBody>
          <a:bodyPr wrap="none" rtlCol="0">
            <a:spAutoFit/>
          </a:bodyPr>
          <a:lstStyle/>
          <a:p>
            <a:r>
              <a:rPr lang="en-US" b="1" dirty="0">
                <a:latin typeface="Courier New" pitchFamily="49" charset="0"/>
                <a:cs typeface="Courier New" pitchFamily="49" charset="0"/>
              </a:rPr>
              <a:t>atomic {</a:t>
            </a:r>
          </a:p>
          <a:p>
            <a:r>
              <a:rPr lang="en-US" b="1" dirty="0">
                <a:latin typeface="Courier New" pitchFamily="49" charset="0"/>
                <a:cs typeface="Courier New" pitchFamily="49" charset="0"/>
              </a:rPr>
              <a:t> </a:t>
            </a:r>
            <a:r>
              <a:rPr lang="en-US" b="1" dirty="0" err="1">
                <a:latin typeface="Courier New" pitchFamily="49" charset="0"/>
                <a:cs typeface="Courier New" pitchFamily="49" charset="0"/>
              </a:rPr>
              <a:t>R.value</a:t>
            </a:r>
            <a:r>
              <a:rPr lang="en-US" b="1" dirty="0">
                <a:latin typeface="Courier New" pitchFamily="49" charset="0"/>
                <a:cs typeface="Courier New" pitchFamily="49" charset="0"/>
              </a:rPr>
              <a:t> = 0xC0F;</a:t>
            </a:r>
          </a:p>
          <a:p>
            <a:r>
              <a:rPr lang="en-US" b="1" dirty="0">
                <a:latin typeface="Courier New" pitchFamily="49" charset="0"/>
                <a:cs typeface="Courier New" pitchFamily="49" charset="0"/>
              </a:rPr>
              <a:t> </a:t>
            </a:r>
            <a:r>
              <a:rPr lang="en-US" b="1" dirty="0" err="1">
                <a:latin typeface="Courier New" pitchFamily="49" charset="0"/>
                <a:cs typeface="Courier New" pitchFamily="49" charset="0"/>
              </a:rPr>
              <a:t>R.valid</a:t>
            </a:r>
            <a:r>
              <a:rPr lang="en-US" b="1" dirty="0">
                <a:latin typeface="Courier New" pitchFamily="49" charset="0"/>
                <a:cs typeface="Courier New" pitchFamily="49" charset="0"/>
              </a:rPr>
              <a:t> = 1;</a:t>
            </a:r>
          </a:p>
          <a:p>
            <a:r>
              <a:rPr lang="en-US" b="1" dirty="0">
                <a:latin typeface="Courier New" pitchFamily="49" charset="0"/>
                <a:cs typeface="Courier New" pitchFamily="49" charset="0"/>
              </a:rPr>
              <a:t>}</a:t>
            </a:r>
          </a:p>
        </p:txBody>
      </p:sp>
      <p:sp>
        <p:nvSpPr>
          <p:cNvPr id="6" name="Right Arrow 5"/>
          <p:cNvSpPr/>
          <p:nvPr/>
        </p:nvSpPr>
        <p:spPr bwMode="auto">
          <a:xfrm>
            <a:off x="3886200" y="2438401"/>
            <a:ext cx="457200" cy="685800"/>
          </a:xfrm>
          <a:prstGeom prst="rightArrow">
            <a:avLst/>
          </a:prstGeom>
          <a:solidFill>
            <a:schemeClr val="tx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TextBox 6"/>
          <p:cNvSpPr txBox="1"/>
          <p:nvPr/>
        </p:nvSpPr>
        <p:spPr>
          <a:xfrm>
            <a:off x="4361178" y="1981200"/>
            <a:ext cx="4705134" cy="1569660"/>
          </a:xfrm>
          <a:prstGeom prst="rect">
            <a:avLst/>
          </a:prstGeom>
          <a:noFill/>
        </p:spPr>
        <p:txBody>
          <a:bodyPr wrap="none" rtlCol="0">
            <a:spAutoFit/>
          </a:bodyPr>
          <a:lstStyle/>
          <a:p>
            <a:r>
              <a:rPr lang="en-US" b="1" dirty="0" err="1">
                <a:solidFill>
                  <a:srgbClr val="FF0000"/>
                </a:solidFill>
                <a:latin typeface="Courier New" pitchFamily="49" charset="0"/>
                <a:cs typeface="Courier New" pitchFamily="49" charset="0"/>
              </a:rPr>
              <a:t>begin_transaction</a:t>
            </a:r>
            <a:r>
              <a:rPr lang="en-US" b="1" dirty="0">
                <a:solidFill>
                  <a:srgbClr val="FF0000"/>
                </a:solidFill>
                <a:latin typeface="Courier New" pitchFamily="49" charset="0"/>
                <a:cs typeface="Courier New" pitchFamily="49" charset="0"/>
              </a:rPr>
              <a:t>();</a:t>
            </a:r>
          </a:p>
          <a:p>
            <a:r>
              <a:rPr lang="en-US" b="1" dirty="0" err="1">
                <a:solidFill>
                  <a:srgbClr val="FF0000"/>
                </a:solidFill>
                <a:latin typeface="Courier New" pitchFamily="49" charset="0"/>
                <a:cs typeface="Courier New" pitchFamily="49" charset="0"/>
              </a:rPr>
              <a:t>stm_store</a:t>
            </a:r>
            <a:r>
              <a:rPr lang="en-US" dirty="0">
                <a:latin typeface="Courier New" pitchFamily="49" charset="0"/>
                <a:cs typeface="Courier New" pitchFamily="49" charset="0"/>
              </a:rPr>
              <a:t>(</a:t>
            </a:r>
            <a:r>
              <a:rPr lang="en-US" sz="2000" dirty="0">
                <a:latin typeface="Courier New" pitchFamily="49" charset="0"/>
                <a:cs typeface="Courier New" pitchFamily="49" charset="0"/>
              </a:rPr>
              <a:t>&amp;</a:t>
            </a:r>
            <a:r>
              <a:rPr lang="en-US" sz="2000" dirty="0" err="1">
                <a:latin typeface="Courier New" pitchFamily="49" charset="0"/>
                <a:cs typeface="Courier New" pitchFamily="49" charset="0"/>
              </a:rPr>
              <a:t>R.value</a:t>
            </a:r>
            <a:r>
              <a:rPr lang="en-US" sz="2000" dirty="0">
                <a:latin typeface="Courier New" pitchFamily="49" charset="0"/>
                <a:cs typeface="Courier New" pitchFamily="49" charset="0"/>
              </a:rPr>
              <a:t>, 0xC0F</a:t>
            </a:r>
            <a:r>
              <a:rPr lang="en-US" dirty="0">
                <a:latin typeface="Courier New" pitchFamily="49" charset="0"/>
                <a:cs typeface="Courier New" pitchFamily="49" charset="0"/>
              </a:rPr>
              <a:t>);</a:t>
            </a:r>
          </a:p>
          <a:p>
            <a:r>
              <a:rPr lang="en-US" b="1" dirty="0" err="1">
                <a:solidFill>
                  <a:srgbClr val="FF0000"/>
                </a:solidFill>
                <a:latin typeface="Courier New" pitchFamily="49" charset="0"/>
                <a:cs typeface="Courier New" pitchFamily="49" charset="0"/>
              </a:rPr>
              <a:t>stm_store</a:t>
            </a:r>
            <a:r>
              <a:rPr lang="en-US" dirty="0">
                <a:latin typeface="Courier New" pitchFamily="49" charset="0"/>
                <a:cs typeface="Courier New" pitchFamily="49" charset="0"/>
              </a:rPr>
              <a:t>(</a:t>
            </a:r>
            <a:r>
              <a:rPr lang="en-US" sz="2000" dirty="0">
                <a:latin typeface="Courier New" pitchFamily="49" charset="0"/>
                <a:cs typeface="Courier New" pitchFamily="49" charset="0"/>
              </a:rPr>
              <a:t>&amp;</a:t>
            </a:r>
            <a:r>
              <a:rPr lang="en-US" sz="2000" dirty="0" err="1">
                <a:latin typeface="Courier New" pitchFamily="49" charset="0"/>
                <a:cs typeface="Courier New" pitchFamily="49" charset="0"/>
              </a:rPr>
              <a:t>R.valid</a:t>
            </a:r>
            <a:r>
              <a:rPr lang="en-US" sz="2000" dirty="0">
                <a:latin typeface="Courier New" pitchFamily="49" charset="0"/>
                <a:cs typeface="Courier New" pitchFamily="49" charset="0"/>
              </a:rPr>
              <a:t>, 1</a:t>
            </a:r>
            <a:r>
              <a:rPr lang="en-US" dirty="0">
                <a:latin typeface="Courier New" pitchFamily="49" charset="0"/>
                <a:cs typeface="Courier New" pitchFamily="49" charset="0"/>
              </a:rPr>
              <a:t>);</a:t>
            </a:r>
          </a:p>
          <a:p>
            <a:r>
              <a:rPr lang="en-US" b="1" dirty="0" err="1">
                <a:solidFill>
                  <a:srgbClr val="FF0000"/>
                </a:solidFill>
                <a:latin typeface="Courier New" pitchFamily="49" charset="0"/>
                <a:cs typeface="Courier New" pitchFamily="49" charset="0"/>
              </a:rPr>
              <a:t>commit_transaction</a:t>
            </a:r>
            <a:r>
              <a:rPr lang="en-US" b="1" dirty="0">
                <a:solidFill>
                  <a:srgbClr val="FF0000"/>
                </a:solidFill>
                <a:latin typeface="Courier New" pitchFamily="49" charset="0"/>
                <a:cs typeface="Courier New"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uiExpand="1" build="allAtOnce"/>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381000" y="5136932"/>
            <a:ext cx="6172200" cy="578068"/>
          </a:xfrm>
          <a:prstGeom prst="rect">
            <a:avLst/>
          </a:prstGeom>
          <a:solidFill>
            <a:schemeClr val="accent6">
              <a:lumMod val="20000"/>
              <a:lumOff val="80000"/>
            </a:schemeClr>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5" name="Rectangle 34"/>
          <p:cNvSpPr/>
          <p:nvPr/>
        </p:nvSpPr>
        <p:spPr bwMode="auto">
          <a:xfrm>
            <a:off x="381000" y="5136932"/>
            <a:ext cx="6172200" cy="273268"/>
          </a:xfrm>
          <a:prstGeom prst="rect">
            <a:avLst/>
          </a:prstGeom>
          <a:solidFill>
            <a:schemeClr val="accent6">
              <a:lumMod val="20000"/>
              <a:lumOff val="80000"/>
            </a:schemeClr>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8" name="Rectangle 27"/>
          <p:cNvSpPr/>
          <p:nvPr/>
        </p:nvSpPr>
        <p:spPr bwMode="auto">
          <a:xfrm>
            <a:off x="381000" y="4523096"/>
            <a:ext cx="6172200" cy="582304"/>
          </a:xfrm>
          <a:prstGeom prst="rect">
            <a:avLst/>
          </a:prstGeom>
          <a:solidFill>
            <a:schemeClr val="accent6">
              <a:lumMod val="20000"/>
              <a:lumOff val="80000"/>
            </a:schemeClr>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7" name="Rectangle 26"/>
          <p:cNvSpPr/>
          <p:nvPr/>
        </p:nvSpPr>
        <p:spPr bwMode="auto">
          <a:xfrm>
            <a:off x="381000" y="4226256"/>
            <a:ext cx="6172200" cy="269544"/>
          </a:xfrm>
          <a:prstGeom prst="rect">
            <a:avLst/>
          </a:prstGeom>
          <a:solidFill>
            <a:schemeClr val="accent6">
              <a:lumMod val="20000"/>
              <a:lumOff val="80000"/>
            </a:schemeClr>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0" name="Rectangle 29"/>
          <p:cNvSpPr/>
          <p:nvPr/>
        </p:nvSpPr>
        <p:spPr bwMode="auto">
          <a:xfrm>
            <a:off x="381000" y="3886200"/>
            <a:ext cx="6172200" cy="304800"/>
          </a:xfrm>
          <a:prstGeom prst="rect">
            <a:avLst/>
          </a:prstGeom>
          <a:solidFill>
            <a:schemeClr val="accent6">
              <a:lumMod val="20000"/>
              <a:lumOff val="80000"/>
            </a:schemeClr>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TextBox 7"/>
          <p:cNvSpPr txBox="1"/>
          <p:nvPr/>
        </p:nvSpPr>
        <p:spPr>
          <a:xfrm>
            <a:off x="304800" y="3532525"/>
            <a:ext cx="6172200" cy="2554545"/>
          </a:xfrm>
          <a:prstGeom prst="rect">
            <a:avLst/>
          </a:prstGeom>
          <a:noFill/>
        </p:spPr>
        <p:txBody>
          <a:bodyPr wrap="square" rtlCol="0">
            <a:spAutoFit/>
          </a:bodyPr>
          <a:lstStyle/>
          <a:p>
            <a:r>
              <a:rPr lang="en-US" sz="2000" b="1" dirty="0" err="1">
                <a:latin typeface="Courier New" pitchFamily="49" charset="0"/>
                <a:cs typeface="Courier New" pitchFamily="49" charset="0"/>
              </a:rPr>
              <a:t>update_hash</a:t>
            </a:r>
            <a:r>
              <a:rPr lang="en-US" sz="2000" b="1" dirty="0">
                <a:latin typeface="Courier New" pitchFamily="49" charset="0"/>
                <a:cs typeface="Courier New" pitchFamily="49" charset="0"/>
              </a:rPr>
              <a:t>(key, value) {</a:t>
            </a:r>
          </a:p>
          <a:p>
            <a:r>
              <a:rPr lang="en-US" sz="2000" b="1" dirty="0">
                <a:latin typeface="Courier New" pitchFamily="49" charset="0"/>
                <a:cs typeface="Courier New" pitchFamily="49" charset="0"/>
              </a:rPr>
              <a:t>  </a:t>
            </a:r>
            <a:r>
              <a:rPr lang="en-US" sz="2000" b="1" dirty="0">
                <a:solidFill>
                  <a:srgbClr val="FF0000"/>
                </a:solidFill>
                <a:latin typeface="Courier New" pitchFamily="49" charset="0"/>
                <a:cs typeface="Courier New" pitchFamily="49" charset="0"/>
              </a:rPr>
              <a:t>atomic {</a:t>
            </a:r>
          </a:p>
          <a:p>
            <a:r>
              <a:rPr lang="en-US" sz="2000" b="1" dirty="0">
                <a:solidFill>
                  <a:srgbClr val="FF0000"/>
                </a:solidFill>
                <a:latin typeface="Courier New" pitchFamily="49" charset="0"/>
                <a:cs typeface="Courier New" pitchFamily="49" charset="0"/>
              </a:rPr>
              <a:t>    </a:t>
            </a:r>
            <a:r>
              <a:rPr lang="en-US" sz="2000" b="1" dirty="0" err="1">
                <a:solidFill>
                  <a:srgbClr val="FF0000"/>
                </a:solidFill>
                <a:latin typeface="Courier New" pitchFamily="49" charset="0"/>
                <a:cs typeface="Courier New" pitchFamily="49" charset="0"/>
              </a:rPr>
              <a:t>pmalloc</a:t>
            </a:r>
            <a:r>
              <a:rPr lang="en-US" sz="2000" b="1" dirty="0">
                <a:latin typeface="Courier New" pitchFamily="49" charset="0"/>
                <a:cs typeface="Courier New" pitchFamily="49" charset="0"/>
              </a:rPr>
              <a:t>(</a:t>
            </a:r>
            <a:r>
              <a:rPr lang="en-US" sz="2000" b="1" dirty="0" err="1">
                <a:latin typeface="Courier New" pitchFamily="49" charset="0"/>
                <a:cs typeface="Courier New" pitchFamily="49" charset="0"/>
              </a:rPr>
              <a:t>sizeof</a:t>
            </a:r>
            <a:r>
              <a:rPr lang="en-US" sz="2000" b="1" dirty="0">
                <a:latin typeface="Courier New" pitchFamily="49" charset="0"/>
                <a:cs typeface="Courier New" pitchFamily="49" charset="0"/>
              </a:rPr>
              <a:t>(*bucket), &amp;bucket));</a:t>
            </a:r>
          </a:p>
          <a:p>
            <a:r>
              <a:rPr lang="en-US" sz="2000" b="1" dirty="0">
                <a:latin typeface="Courier New" pitchFamily="49" charset="0"/>
                <a:cs typeface="Courier New" pitchFamily="49" charset="0"/>
              </a:rPr>
              <a:t>    bucket-&gt;key = key;</a:t>
            </a:r>
          </a:p>
          <a:p>
            <a:r>
              <a:rPr lang="en-US" sz="2000" b="1" dirty="0">
                <a:latin typeface="Courier New" pitchFamily="49" charset="0"/>
                <a:cs typeface="Courier New" pitchFamily="49" charset="0"/>
              </a:rPr>
              <a:t>    bucket-&gt;value = value;</a:t>
            </a:r>
          </a:p>
          <a:p>
            <a:r>
              <a:rPr lang="en-US" sz="2000" b="1" dirty="0">
                <a:latin typeface="Courier New" pitchFamily="49" charset="0"/>
                <a:cs typeface="Courier New" pitchFamily="49" charset="0"/>
              </a:rPr>
              <a:t>    insert(hash, bucket);</a:t>
            </a:r>
          </a:p>
          <a:p>
            <a:r>
              <a:rPr lang="en-US" sz="2000" b="1" dirty="0">
                <a:latin typeface="Courier New" pitchFamily="49" charset="0"/>
                <a:cs typeface="Courier New" pitchFamily="49" charset="0"/>
              </a:rPr>
              <a:t> </a:t>
            </a:r>
            <a:r>
              <a:rPr lang="en-US" sz="2000" b="1" dirty="0">
                <a:solidFill>
                  <a:srgbClr val="FF0000"/>
                </a:solidFill>
                <a:latin typeface="Courier New" pitchFamily="49" charset="0"/>
                <a:cs typeface="Courier New" pitchFamily="49" charset="0"/>
              </a:rPr>
              <a:t> }</a:t>
            </a:r>
          </a:p>
          <a:p>
            <a:r>
              <a:rPr lang="en-US" sz="2000" b="1" dirty="0">
                <a:latin typeface="Courier New" pitchFamily="49" charset="0"/>
                <a:cs typeface="Courier New" pitchFamily="49" charset="0"/>
              </a:rPr>
              <a:t>}</a:t>
            </a:r>
          </a:p>
        </p:txBody>
      </p:sp>
      <p:sp>
        <p:nvSpPr>
          <p:cNvPr id="29" name="Rectangle 28"/>
          <p:cNvSpPr/>
          <p:nvPr/>
        </p:nvSpPr>
        <p:spPr bwMode="auto">
          <a:xfrm>
            <a:off x="381000" y="1983841"/>
            <a:ext cx="6172200" cy="650175"/>
          </a:xfrm>
          <a:prstGeom prst="rect">
            <a:avLst/>
          </a:prstGeom>
          <a:solidFill>
            <a:schemeClr val="tx2">
              <a:lumMod val="20000"/>
              <a:lumOff val="80000"/>
            </a:schemeClr>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6" name="Rectangle 25"/>
          <p:cNvSpPr/>
          <p:nvPr/>
        </p:nvSpPr>
        <p:spPr bwMode="auto">
          <a:xfrm>
            <a:off x="381000" y="1020394"/>
            <a:ext cx="6172200" cy="381000"/>
          </a:xfrm>
          <a:prstGeom prst="rect">
            <a:avLst/>
          </a:prstGeom>
          <a:solidFill>
            <a:schemeClr val="accent5">
              <a:lumMod val="20000"/>
              <a:lumOff val="80000"/>
            </a:schemeClr>
          </a:solidFill>
          <a:ln w="508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TextBox 10"/>
          <p:cNvSpPr txBox="1"/>
          <p:nvPr/>
        </p:nvSpPr>
        <p:spPr>
          <a:xfrm>
            <a:off x="368379" y="1639696"/>
            <a:ext cx="6340197" cy="1323439"/>
          </a:xfrm>
          <a:prstGeom prst="rect">
            <a:avLst/>
          </a:prstGeom>
          <a:noFill/>
        </p:spPr>
        <p:txBody>
          <a:bodyPr wrap="none" rtlCol="0">
            <a:spAutoFit/>
          </a:bodyPr>
          <a:lstStyle/>
          <a:p>
            <a:r>
              <a:rPr lang="en-US" sz="2000" b="1" dirty="0">
                <a:latin typeface="Courier New" pitchFamily="49" charset="0"/>
                <a:cs typeface="Courier New" pitchFamily="49" charset="0"/>
              </a:rPr>
              <a:t>main() {</a:t>
            </a:r>
          </a:p>
          <a:p>
            <a:r>
              <a:rPr lang="en-US" sz="2000" b="1" dirty="0">
                <a:latin typeface="Courier New" pitchFamily="49" charset="0"/>
                <a:cs typeface="Courier New" pitchFamily="49" charset="0"/>
              </a:rPr>
              <a:t>  if (!</a:t>
            </a:r>
            <a:r>
              <a:rPr lang="en-US" sz="2000" b="1" dirty="0" err="1">
                <a:latin typeface="Courier New" pitchFamily="49" charset="0"/>
                <a:cs typeface="Courier New" pitchFamily="49" charset="0"/>
              </a:rPr>
              <a:t>htRoot</a:t>
            </a:r>
            <a:r>
              <a:rPr lang="en-US" sz="2000" b="1" dirty="0">
                <a:latin typeface="Courier New" pitchFamily="49" charset="0"/>
                <a:cs typeface="Courier New" pitchFamily="49" charset="0"/>
              </a:rPr>
              <a:t>)</a:t>
            </a:r>
          </a:p>
          <a:p>
            <a:r>
              <a:rPr lang="en-US" sz="2000" b="1" dirty="0">
                <a:solidFill>
                  <a:srgbClr val="FF0000"/>
                </a:solidFill>
                <a:latin typeface="Courier New" pitchFamily="49" charset="0"/>
                <a:cs typeface="Courier New" pitchFamily="49" charset="0"/>
              </a:rPr>
              <a:t>    </a:t>
            </a:r>
            <a:r>
              <a:rPr lang="en-US" sz="2000" b="1" dirty="0" err="1">
                <a:solidFill>
                  <a:srgbClr val="FF0000"/>
                </a:solidFill>
                <a:latin typeface="Courier New" pitchFamily="49" charset="0"/>
                <a:cs typeface="Courier New" pitchFamily="49" charset="0"/>
              </a:rPr>
              <a:t>pmalloc</a:t>
            </a:r>
            <a:r>
              <a:rPr lang="en-US" sz="2000" b="1" dirty="0">
                <a:latin typeface="Courier New" pitchFamily="49" charset="0"/>
                <a:cs typeface="Courier New" pitchFamily="49" charset="0"/>
              </a:rPr>
              <a:t>(N*</a:t>
            </a:r>
            <a:r>
              <a:rPr lang="en-US" sz="2000" b="1" dirty="0" err="1">
                <a:latin typeface="Courier New" pitchFamily="49" charset="0"/>
                <a:cs typeface="Courier New" pitchFamily="49" charset="0"/>
              </a:rPr>
              <a:t>sizeof</a:t>
            </a:r>
            <a:r>
              <a:rPr lang="en-US" sz="2000" b="1" dirty="0">
                <a:latin typeface="Courier New" pitchFamily="49" charset="0"/>
                <a:cs typeface="Courier New" pitchFamily="49" charset="0"/>
              </a:rPr>
              <a:t>(*bucket), &amp;</a:t>
            </a:r>
            <a:r>
              <a:rPr lang="en-US" sz="2000" b="1" dirty="0" err="1">
                <a:latin typeface="Courier New" pitchFamily="49" charset="0"/>
                <a:cs typeface="Courier New" pitchFamily="49" charset="0"/>
              </a:rPr>
              <a:t>htRoot</a:t>
            </a:r>
            <a:r>
              <a:rPr lang="en-US" sz="2000" b="1" dirty="0">
                <a:latin typeface="Courier New" pitchFamily="49" charset="0"/>
                <a:cs typeface="Courier New" pitchFamily="49" charset="0"/>
              </a:rPr>
              <a:t>);</a:t>
            </a:r>
          </a:p>
          <a:p>
            <a:r>
              <a:rPr lang="en-US" sz="2000" b="1" dirty="0">
                <a:latin typeface="Courier New" pitchFamily="49" charset="0"/>
                <a:cs typeface="Courier New" pitchFamily="49" charset="0"/>
              </a:rPr>
              <a:t>}</a:t>
            </a:r>
          </a:p>
        </p:txBody>
      </p:sp>
      <p:sp>
        <p:nvSpPr>
          <p:cNvPr id="2" name="Title 1"/>
          <p:cNvSpPr>
            <a:spLocks noGrp="1"/>
          </p:cNvSpPr>
          <p:nvPr>
            <p:ph type="title"/>
          </p:nvPr>
        </p:nvSpPr>
        <p:spPr/>
        <p:txBody>
          <a:bodyPr/>
          <a:lstStyle/>
          <a:p>
            <a:r>
              <a:rPr lang="en-US" dirty="0"/>
              <a:t>Hash Table Example</a:t>
            </a:r>
          </a:p>
        </p:txBody>
      </p:sp>
      <p:sp>
        <p:nvSpPr>
          <p:cNvPr id="4" name="Footer Placeholder 3"/>
          <p:cNvSpPr>
            <a:spLocks noGrp="1"/>
          </p:cNvSpPr>
          <p:nvPr>
            <p:ph type="ftr" sz="quarter" idx="10"/>
          </p:nvPr>
        </p:nvSpPr>
        <p:spPr/>
        <p:txBody>
          <a:bodyPr/>
          <a:lstStyle/>
          <a:p>
            <a:fld id="{6215C00B-9DEC-4460-A93B-7EBC7AA8CA1F}" type="slidenum">
              <a:rPr lang="en-US" smtClean="0"/>
              <a:pPr/>
              <a:t>57</a:t>
            </a:fld>
            <a:endParaRPr lang="en-US" dirty="0"/>
          </a:p>
        </p:txBody>
      </p:sp>
      <p:sp>
        <p:nvSpPr>
          <p:cNvPr id="9" name="TextBox 8"/>
          <p:cNvSpPr txBox="1"/>
          <p:nvPr/>
        </p:nvSpPr>
        <p:spPr>
          <a:xfrm>
            <a:off x="356355" y="1020394"/>
            <a:ext cx="3570208" cy="400110"/>
          </a:xfrm>
          <a:prstGeom prst="rect">
            <a:avLst/>
          </a:prstGeom>
          <a:noFill/>
        </p:spPr>
        <p:txBody>
          <a:bodyPr wrap="none" rtlCol="0">
            <a:spAutoFit/>
          </a:bodyPr>
          <a:lstStyle/>
          <a:p>
            <a:r>
              <a:rPr lang="en-US" sz="2000" b="1" dirty="0" err="1">
                <a:solidFill>
                  <a:srgbClr val="FF0000"/>
                </a:solidFill>
                <a:latin typeface="Courier New" pitchFamily="49" charset="0"/>
                <a:cs typeface="Courier New" pitchFamily="49" charset="0"/>
              </a:rPr>
              <a:t>pstatic</a:t>
            </a:r>
            <a:r>
              <a:rPr lang="en-US" sz="2000" b="1" dirty="0">
                <a:latin typeface="Courier New" pitchFamily="49" charset="0"/>
                <a:cs typeface="Courier New" pitchFamily="49" charset="0"/>
              </a:rPr>
              <a:t> </a:t>
            </a:r>
            <a:r>
              <a:rPr lang="en-US" sz="2000" b="1" dirty="0" err="1">
                <a:latin typeface="Courier New" pitchFamily="49" charset="0"/>
                <a:cs typeface="Courier New" pitchFamily="49" charset="0"/>
              </a:rPr>
              <a:t>htRoot</a:t>
            </a:r>
            <a:r>
              <a:rPr lang="en-US" sz="2000" b="1" dirty="0">
                <a:latin typeface="Courier New" pitchFamily="49" charset="0"/>
                <a:cs typeface="Courier New" pitchFamily="49" charset="0"/>
              </a:rPr>
              <a:t> = NULL;</a:t>
            </a:r>
          </a:p>
        </p:txBody>
      </p:sp>
      <p:sp>
        <p:nvSpPr>
          <p:cNvPr id="13" name="Rectangle 12"/>
          <p:cNvSpPr/>
          <p:nvPr/>
        </p:nvSpPr>
        <p:spPr bwMode="auto">
          <a:xfrm>
            <a:off x="7086600" y="1066800"/>
            <a:ext cx="1524000" cy="304800"/>
          </a:xfrm>
          <a:prstGeom prst="rect">
            <a:avLst/>
          </a:prstGeom>
          <a:solidFill>
            <a:schemeClr val="accent5">
              <a:lumMod val="20000"/>
              <a:lumOff val="80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t>0000000000</a:t>
            </a:r>
            <a:endParaRPr kumimoji="0" lang="en-US" sz="1600" b="0" i="0" u="none" strike="noStrike" cap="none" normalizeH="0" baseline="0" dirty="0">
              <a:ln>
                <a:noFill/>
              </a:ln>
              <a:solidFill>
                <a:schemeClr val="tx1"/>
              </a:solidFill>
              <a:effectLst/>
              <a:latin typeface="Verdana" pitchFamily="34" charset="0"/>
            </a:endParaRPr>
          </a:p>
        </p:txBody>
      </p:sp>
      <p:sp>
        <p:nvSpPr>
          <p:cNvPr id="14" name="Rectangle 13"/>
          <p:cNvSpPr/>
          <p:nvPr/>
        </p:nvSpPr>
        <p:spPr bwMode="auto">
          <a:xfrm>
            <a:off x="6934200" y="1904999"/>
            <a:ext cx="1676400" cy="4114801"/>
          </a:xfrm>
          <a:prstGeom prst="rect">
            <a:avLst/>
          </a:prstGeom>
          <a:solidFill>
            <a:schemeClr val="bg1">
              <a:lumMod val="9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5" name="TextBox 14"/>
          <p:cNvSpPr txBox="1"/>
          <p:nvPr/>
        </p:nvSpPr>
        <p:spPr>
          <a:xfrm rot="5400000">
            <a:off x="7611112" y="3585823"/>
            <a:ext cx="2604111" cy="461665"/>
          </a:xfrm>
          <a:prstGeom prst="rect">
            <a:avLst/>
          </a:prstGeom>
          <a:noFill/>
        </p:spPr>
        <p:txBody>
          <a:bodyPr wrap="none" rtlCol="0">
            <a:spAutoFit/>
          </a:bodyPr>
          <a:lstStyle/>
          <a:p>
            <a:r>
              <a:rPr lang="en-US" dirty="0"/>
              <a:t>Persistent Heap</a:t>
            </a:r>
          </a:p>
        </p:txBody>
      </p:sp>
      <p:sp>
        <p:nvSpPr>
          <p:cNvPr id="16" name="TextBox 15"/>
          <p:cNvSpPr txBox="1"/>
          <p:nvPr/>
        </p:nvSpPr>
        <p:spPr>
          <a:xfrm rot="5400000">
            <a:off x="8379207" y="988928"/>
            <a:ext cx="1067921" cy="461665"/>
          </a:xfrm>
          <a:prstGeom prst="rect">
            <a:avLst/>
          </a:prstGeom>
          <a:noFill/>
        </p:spPr>
        <p:txBody>
          <a:bodyPr wrap="none" rtlCol="0">
            <a:spAutoFit/>
          </a:bodyPr>
          <a:lstStyle/>
          <a:p>
            <a:r>
              <a:rPr lang="en-US" dirty="0"/>
              <a:t>Static</a:t>
            </a:r>
          </a:p>
        </p:txBody>
      </p:sp>
      <p:sp>
        <p:nvSpPr>
          <p:cNvPr id="19" name="Rectangle 18"/>
          <p:cNvSpPr/>
          <p:nvPr/>
        </p:nvSpPr>
        <p:spPr bwMode="auto">
          <a:xfrm>
            <a:off x="6934200" y="1066800"/>
            <a:ext cx="1676400" cy="304800"/>
          </a:xfrm>
          <a:prstGeom prst="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600" dirty="0">
                <a:solidFill>
                  <a:schemeClr val="bg1"/>
                </a:solidFill>
              </a:rPr>
              <a:t>0x0000CAFE</a:t>
            </a:r>
            <a:endParaRPr kumimoji="0" lang="en-US" sz="1600" b="0" i="0" u="none" strike="noStrike" cap="none" normalizeH="0" baseline="0" dirty="0">
              <a:ln>
                <a:noFill/>
              </a:ln>
              <a:solidFill>
                <a:schemeClr val="bg1"/>
              </a:solidFill>
              <a:effectLst/>
              <a:latin typeface="Verdana" pitchFamily="34" charset="0"/>
            </a:endParaRPr>
          </a:p>
        </p:txBody>
      </p:sp>
      <p:cxnSp>
        <p:nvCxnSpPr>
          <p:cNvPr id="21" name="Shape 20"/>
          <p:cNvCxnSpPr>
            <a:stCxn id="19" idx="1"/>
            <a:endCxn id="17" idx="0"/>
          </p:cNvCxnSpPr>
          <p:nvPr/>
        </p:nvCxnSpPr>
        <p:spPr bwMode="auto">
          <a:xfrm rot="10800000" flipH="1" flipV="1">
            <a:off x="6934200" y="1219200"/>
            <a:ext cx="312760" cy="1066800"/>
          </a:xfrm>
          <a:prstGeom prst="curvedConnector4">
            <a:avLst>
              <a:gd name="adj1" fmla="val -73091"/>
              <a:gd name="adj2" fmla="val 57143"/>
            </a:avLst>
          </a:prstGeom>
          <a:solidFill>
            <a:schemeClr val="accent1"/>
          </a:solidFill>
          <a:ln w="38100" cap="flat" cmpd="sng" algn="ctr">
            <a:solidFill>
              <a:schemeClr val="tx2"/>
            </a:solidFill>
            <a:prstDash val="solid"/>
            <a:round/>
            <a:headEnd type="none" w="med" len="med"/>
            <a:tailEnd type="triangle"/>
          </a:ln>
          <a:effectLst/>
        </p:spPr>
      </p:cxnSp>
      <p:sp>
        <p:nvSpPr>
          <p:cNvPr id="20" name="Rectangle 19"/>
          <p:cNvSpPr/>
          <p:nvPr/>
        </p:nvSpPr>
        <p:spPr bwMode="auto">
          <a:xfrm>
            <a:off x="5132696" y="2280312"/>
            <a:ext cx="1115704" cy="310488"/>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34" name="Rectangle 33"/>
          <p:cNvSpPr/>
          <p:nvPr/>
        </p:nvSpPr>
        <p:spPr bwMode="auto">
          <a:xfrm>
            <a:off x="7032008" y="2653352"/>
            <a:ext cx="420624" cy="228600"/>
          </a:xfrm>
          <a:prstGeom prst="rect">
            <a:avLst/>
          </a:prstGeom>
          <a:solidFill>
            <a:srgbClr val="C00000"/>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7" name="Rounded Rectangle 16"/>
          <p:cNvSpPr/>
          <p:nvPr/>
        </p:nvSpPr>
        <p:spPr bwMode="auto">
          <a:xfrm>
            <a:off x="7018360" y="2286000"/>
            <a:ext cx="457200" cy="2895600"/>
          </a:xfrm>
          <a:prstGeom prst="roundRect">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cxnSp>
        <p:nvCxnSpPr>
          <p:cNvPr id="25" name="Shape 24"/>
          <p:cNvCxnSpPr>
            <a:stCxn id="34" idx="3"/>
            <a:endCxn id="1029" idx="0"/>
          </p:cNvCxnSpPr>
          <p:nvPr/>
        </p:nvCxnSpPr>
        <p:spPr bwMode="auto">
          <a:xfrm>
            <a:off x="7452632" y="2767652"/>
            <a:ext cx="578697" cy="293996"/>
          </a:xfrm>
          <a:prstGeom prst="curvedConnector2">
            <a:avLst/>
          </a:prstGeom>
          <a:solidFill>
            <a:schemeClr val="accent1"/>
          </a:solidFill>
          <a:ln w="50800" cap="flat" cmpd="sng" algn="ctr">
            <a:solidFill>
              <a:srgbClr val="C00000"/>
            </a:solidFill>
            <a:prstDash val="solid"/>
            <a:round/>
            <a:headEnd type="none" w="med" len="med"/>
            <a:tailEnd type="triangle"/>
          </a:ln>
          <a:effectLst/>
        </p:spPr>
      </p:cxnSp>
      <p:sp>
        <p:nvSpPr>
          <p:cNvPr id="24" name="Down Arrow 23"/>
          <p:cNvSpPr/>
          <p:nvPr/>
        </p:nvSpPr>
        <p:spPr bwMode="auto">
          <a:xfrm rot="2354710">
            <a:off x="6043415" y="1445796"/>
            <a:ext cx="533400" cy="838200"/>
          </a:xfrm>
          <a:prstGeom prst="downArrow">
            <a:avLst/>
          </a:prstGeom>
          <a:solidFill>
            <a:srgbClr val="FF0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1029" name="Picture 5" descr="C:\Users\hvolos\AppData\Local\Microsoft\Windows\Temporary Internet Files\Content.IE5\OHN2KB6T\MC900441293[1].png"/>
          <p:cNvPicPr>
            <a:picLocks noChangeAspect="1" noChangeArrowheads="1"/>
          </p:cNvPicPr>
          <p:nvPr/>
        </p:nvPicPr>
        <p:blipFill>
          <a:blip r:embed="rId3" cstate="print">
            <a:duotone>
              <a:prstClr val="black"/>
              <a:schemeClr val="accent2">
                <a:tint val="45000"/>
                <a:satMod val="400000"/>
              </a:schemeClr>
            </a:duotone>
            <a:lum bright="-39000" contrast="40000"/>
          </a:blip>
          <a:srcRect/>
          <a:stretch>
            <a:fillRect/>
          </a:stretch>
        </p:blipFill>
        <p:spPr bwMode="auto">
          <a:xfrm>
            <a:off x="7147257" y="3061648"/>
            <a:ext cx="1768143" cy="1510352"/>
          </a:xfrm>
          <a:prstGeom prst="rect">
            <a:avLst/>
          </a:prstGeom>
          <a:noFill/>
        </p:spPr>
      </p:pic>
      <p:sp>
        <p:nvSpPr>
          <p:cNvPr id="32" name="Rounded Rectangle 31"/>
          <p:cNvSpPr/>
          <p:nvPr/>
        </p:nvSpPr>
        <p:spPr bwMode="auto">
          <a:xfrm>
            <a:off x="7467600" y="3802040"/>
            <a:ext cx="1143000" cy="457200"/>
          </a:xfrm>
          <a:prstGeom prst="roundRect">
            <a:avLst/>
          </a:prstGeom>
          <a:no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b="1" dirty="0">
                <a:solidFill>
                  <a:schemeClr val="bg1"/>
                </a:solidFill>
              </a:rPr>
              <a:t>key</a:t>
            </a:r>
            <a:endParaRPr kumimoji="0" lang="en-US" sz="2000" b="1" i="0" u="none" strike="noStrike" cap="none" normalizeH="0" baseline="0" dirty="0">
              <a:ln>
                <a:noFill/>
              </a:ln>
              <a:solidFill>
                <a:schemeClr val="bg1"/>
              </a:solidFill>
              <a:effectLst/>
              <a:latin typeface="Verdana"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b="1" dirty="0">
                <a:solidFill>
                  <a:schemeClr val="bg1"/>
                </a:solidFill>
              </a:rPr>
              <a:t>value</a:t>
            </a:r>
            <a:endParaRPr kumimoji="0" lang="en-US" sz="2000" b="1" i="0" u="none" strike="noStrike" cap="none" normalizeH="0" baseline="0" dirty="0">
              <a:ln>
                <a:noFill/>
              </a:ln>
              <a:solidFill>
                <a:schemeClr val="bg1"/>
              </a:solidFill>
              <a:effectLst/>
              <a:latin typeface="Verdana" pitchFamily="34" charset="0"/>
            </a:endParaRPr>
          </a:p>
        </p:txBody>
      </p:sp>
      <p:sp>
        <p:nvSpPr>
          <p:cNvPr id="22" name="Rounded Rectangle 21"/>
          <p:cNvSpPr/>
          <p:nvPr/>
        </p:nvSpPr>
        <p:spPr bwMode="auto">
          <a:xfrm>
            <a:off x="6245352" y="1066800"/>
            <a:ext cx="612648" cy="301752"/>
          </a:xfrm>
          <a:prstGeom prst="roundRect">
            <a:avLst/>
          </a:prstGeom>
          <a:solidFill>
            <a:srgbClr val="FFC000"/>
          </a:solidFill>
          <a:ln w="28575" cap="flat" cmpd="sng" algn="ctr">
            <a:solidFill>
              <a:schemeClr val="accent6"/>
            </a:solidFill>
            <a:prstDash val="solid"/>
            <a:round/>
            <a:headEnd type="none" w="med" len="med"/>
            <a:tailEnd type="none" w="med" len="med"/>
          </a:ln>
          <a:effectLst/>
        </p:spPr>
        <p:txBody>
          <a:bodyPr vert="horz" wrap="square" lIns="45720" tIns="45720" rIns="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err="1">
                <a:solidFill>
                  <a:schemeClr val="tx1">
                    <a:lumMod val="95000"/>
                    <a:lumOff val="5000"/>
                  </a:schemeClr>
                </a:solidFill>
              </a:rPr>
              <a:t>htRoot</a:t>
            </a:r>
            <a:endParaRPr kumimoji="0" lang="en-US" sz="1800" b="1" i="0" u="none" strike="noStrike" cap="none" normalizeH="0" baseline="0" dirty="0">
              <a:ln>
                <a:noFill/>
              </a:ln>
              <a:solidFill>
                <a:schemeClr val="tx1">
                  <a:lumMod val="95000"/>
                  <a:lumOff val="5000"/>
                </a:schemeClr>
              </a:solidFill>
              <a:effectLst/>
              <a:latin typeface="Verdana" pitchFamily="34" charset="0"/>
            </a:endParaRPr>
          </a:p>
        </p:txBody>
      </p:sp>
      <p:sp>
        <p:nvSpPr>
          <p:cNvPr id="40" name="&quot;No&quot; Symbol 39"/>
          <p:cNvSpPr/>
          <p:nvPr/>
        </p:nvSpPr>
        <p:spPr bwMode="auto">
          <a:xfrm>
            <a:off x="6553200" y="2286000"/>
            <a:ext cx="2590800" cy="2362200"/>
          </a:xfrm>
          <a:prstGeom prst="noSmoking">
            <a:avLst/>
          </a:prstGeom>
          <a:solidFill>
            <a:srgbClr val="FF000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02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2"/>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1"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8"/>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28" grpId="0" animBg="1"/>
      <p:bldP spid="28" grpId="1" animBg="1"/>
      <p:bldP spid="27" grpId="0" animBg="1"/>
      <p:bldP spid="27" grpId="1" animBg="1"/>
      <p:bldP spid="30" grpId="0" animBg="1"/>
      <p:bldP spid="30" grpId="1" animBg="1"/>
      <p:bldP spid="8" grpId="0" uiExpand="1" build="allAtOnce"/>
      <p:bldP spid="29" grpId="0" animBg="1"/>
      <p:bldP spid="11" grpId="0"/>
      <p:bldP spid="19" grpId="0" animBg="1"/>
      <p:bldP spid="19" grpId="1" animBg="1"/>
      <p:bldP spid="20" grpId="0" animBg="1"/>
      <p:bldP spid="20" grpId="1" animBg="1"/>
      <p:bldP spid="34" grpId="0" animBg="1"/>
      <p:bldP spid="17" grpId="0" animBg="1"/>
      <p:bldP spid="24" grpId="0" animBg="1"/>
      <p:bldP spid="24" grpId="1" animBg="1"/>
      <p:bldP spid="32" grpId="0"/>
      <p:bldP spid="32" grpId="1"/>
      <p:bldP spid="4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Mnemosyne</a:t>
            </a:r>
          </a:p>
        </p:txBody>
      </p:sp>
      <p:sp>
        <p:nvSpPr>
          <p:cNvPr id="3" name="Content Placeholder 2"/>
          <p:cNvSpPr>
            <a:spLocks noGrp="1"/>
          </p:cNvSpPr>
          <p:nvPr>
            <p:ph idx="1"/>
          </p:nvPr>
        </p:nvSpPr>
        <p:spPr>
          <a:xfrm>
            <a:off x="152400" y="1066800"/>
            <a:ext cx="9144000" cy="5410200"/>
          </a:xfrm>
        </p:spPr>
        <p:txBody>
          <a:bodyPr/>
          <a:lstStyle/>
          <a:p>
            <a:r>
              <a:rPr lang="en-US" dirty="0"/>
              <a:t>Exposes SCM directly to programmers   as persistent memory</a:t>
            </a:r>
          </a:p>
          <a:p>
            <a:endParaRPr lang="en-US" sz="2400" dirty="0"/>
          </a:p>
          <a:p>
            <a:r>
              <a:rPr lang="en-US" dirty="0"/>
              <a:t>Relies on conventional CPU primitives   for ordering</a:t>
            </a:r>
          </a:p>
          <a:p>
            <a:endParaRPr lang="en-US" dirty="0"/>
          </a:p>
          <a:p>
            <a:r>
              <a:rPr lang="en-US" dirty="0"/>
              <a:t>Enables low-latency, consistent, in-place updates via durable memory transactions</a:t>
            </a:r>
          </a:p>
          <a:p>
            <a:endParaRPr lang="en-US" dirty="0"/>
          </a:p>
        </p:txBody>
      </p:sp>
      <p:sp>
        <p:nvSpPr>
          <p:cNvPr id="4" name="Footer Placeholder 3"/>
          <p:cNvSpPr>
            <a:spLocks noGrp="1"/>
          </p:cNvSpPr>
          <p:nvPr>
            <p:ph type="ftr" sz="quarter" idx="10"/>
          </p:nvPr>
        </p:nvSpPr>
        <p:spPr/>
        <p:txBody>
          <a:bodyPr/>
          <a:lstStyle/>
          <a:p>
            <a:fld id="{6215C00B-9DEC-4460-A93B-7EBC7AA8CA1F}" type="slidenum">
              <a:rPr lang="en-US" smtClean="0"/>
              <a:pPr/>
              <a:t>58</a:t>
            </a:fld>
            <a:endParaRPr lang="en-US" dirty="0"/>
          </a:p>
        </p:txBody>
      </p:sp>
      <p:sp>
        <p:nvSpPr>
          <p:cNvPr id="7" name="TextBox 6"/>
          <p:cNvSpPr txBox="1"/>
          <p:nvPr/>
        </p:nvSpPr>
        <p:spPr>
          <a:xfrm>
            <a:off x="4087504" y="4995952"/>
            <a:ext cx="1093569" cy="1862048"/>
          </a:xfrm>
          <a:prstGeom prst="rect">
            <a:avLst/>
          </a:prstGeom>
          <a:noFill/>
        </p:spPr>
        <p:txBody>
          <a:bodyPr wrap="none" rtlCol="0">
            <a:spAutoFit/>
          </a:bodyPr>
          <a:lstStyle/>
          <a:p>
            <a:r>
              <a:rPr lang="en-US" sz="11500" b="1" dirty="0">
                <a:solidFill>
                  <a:srgbClr val="C00000"/>
                </a:solidFill>
              </a:rPr>
              <a:t>?</a:t>
            </a:r>
            <a:endParaRPr lang="en-US"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E06F6FD4-D646-9340-8B24-63A6F3831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9559"/>
            <a:ext cx="9144000" cy="5878882"/>
          </a:xfrm>
          <a:prstGeom prst="rect">
            <a:avLst/>
          </a:prstGeom>
        </p:spPr>
      </p:pic>
    </p:spTree>
    <p:extLst>
      <p:ext uri="{BB962C8B-B14F-4D97-AF65-F5344CB8AC3E}">
        <p14:creationId xmlns:p14="http://schemas.microsoft.com/office/powerpoint/2010/main" val="159676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Storage-Class Memory (SCM)</a:t>
            </a:r>
          </a:p>
        </p:txBody>
      </p:sp>
      <p:sp>
        <p:nvSpPr>
          <p:cNvPr id="3" name="Content Placeholder 2"/>
          <p:cNvSpPr>
            <a:spLocks noGrp="1"/>
          </p:cNvSpPr>
          <p:nvPr>
            <p:ph idx="1"/>
          </p:nvPr>
        </p:nvSpPr>
        <p:spPr>
          <a:xfrm>
            <a:off x="145835" y="1542492"/>
            <a:ext cx="8147248" cy="4925144"/>
          </a:xfrm>
        </p:spPr>
        <p:txBody>
          <a:bodyPr>
            <a:normAutofit/>
          </a:bodyPr>
          <a:lstStyle/>
          <a:p>
            <a:r>
              <a:rPr lang="en-US" dirty="0"/>
              <a:t>Features</a:t>
            </a:r>
          </a:p>
          <a:p>
            <a:pPr lvl="1"/>
            <a:r>
              <a:rPr lang="en-US" dirty="0"/>
              <a:t>Persistent</a:t>
            </a:r>
          </a:p>
          <a:p>
            <a:pPr lvl="1"/>
            <a:r>
              <a:rPr lang="en-US" dirty="0"/>
              <a:t>Memory-like interface (load/store)</a:t>
            </a:r>
          </a:p>
          <a:p>
            <a:pPr lvl="1"/>
            <a:r>
              <a:rPr lang="en-US" dirty="0"/>
              <a:t>Short access time</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ECFEB2-53B4-4D86-855E-C65AA1521B00}" type="slidenum">
              <a:rPr lang="en-US" smtClean="0"/>
              <a:pPr/>
              <a:t>6</a:t>
            </a:fld>
            <a:endParaRPr lang="en-US"/>
          </a:p>
        </p:txBody>
      </p:sp>
      <p:grpSp>
        <p:nvGrpSpPr>
          <p:cNvPr id="35" name="Group 34"/>
          <p:cNvGrpSpPr/>
          <p:nvPr/>
        </p:nvGrpSpPr>
        <p:grpSpPr>
          <a:xfrm>
            <a:off x="6553200" y="1634108"/>
            <a:ext cx="1368152" cy="829563"/>
            <a:chOff x="2694826" y="3879212"/>
            <a:chExt cx="3655028" cy="2523772"/>
          </a:xfrm>
        </p:grpSpPr>
        <p:sp>
          <p:nvSpPr>
            <p:cNvPr id="9" name="Rectangle 8"/>
            <p:cNvSpPr/>
            <p:nvPr/>
          </p:nvSpPr>
          <p:spPr bwMode="auto">
            <a:xfrm>
              <a:off x="3409942" y="4986572"/>
              <a:ext cx="2324120" cy="180875"/>
            </a:xfrm>
            <a:prstGeom prst="rect">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Rectangle 10"/>
            <p:cNvSpPr/>
            <p:nvPr/>
          </p:nvSpPr>
          <p:spPr bwMode="auto">
            <a:xfrm>
              <a:off x="3406030" y="5019410"/>
              <a:ext cx="151160" cy="319771"/>
            </a:xfrm>
            <a:prstGeom prst="rect">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Verdana" pitchFamily="34" charset="0"/>
              </a:endParaRPr>
            </a:p>
          </p:txBody>
        </p:sp>
        <p:sp>
          <p:nvSpPr>
            <p:cNvPr id="13" name="Rectangle 12"/>
            <p:cNvSpPr/>
            <p:nvPr/>
          </p:nvSpPr>
          <p:spPr bwMode="auto">
            <a:xfrm>
              <a:off x="5597322" y="5019410"/>
              <a:ext cx="151160" cy="319771"/>
            </a:xfrm>
            <a:prstGeom prst="rect">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Verdana" pitchFamily="34" charset="0"/>
              </a:endParaRPr>
            </a:p>
          </p:txBody>
        </p:sp>
        <p:sp>
          <p:nvSpPr>
            <p:cNvPr id="14" name="Rectangle 13"/>
            <p:cNvSpPr/>
            <p:nvPr/>
          </p:nvSpPr>
          <p:spPr bwMode="auto">
            <a:xfrm>
              <a:off x="4534761" y="4728853"/>
              <a:ext cx="151161" cy="319771"/>
            </a:xfrm>
            <a:prstGeom prst="rect">
              <a:avLst/>
            </a:prstGeom>
            <a:solidFill>
              <a:srgbClr val="7F7F7F"/>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Verdana" pitchFamily="34" charset="0"/>
              </a:endParaRPr>
            </a:p>
          </p:txBody>
        </p:sp>
        <p:sp>
          <p:nvSpPr>
            <p:cNvPr id="15" name="Rectangle 14"/>
            <p:cNvSpPr/>
            <p:nvPr/>
          </p:nvSpPr>
          <p:spPr bwMode="auto">
            <a:xfrm>
              <a:off x="4534761" y="3879212"/>
              <a:ext cx="151161" cy="319771"/>
            </a:xfrm>
            <a:prstGeom prst="rect">
              <a:avLst/>
            </a:prstGeom>
            <a:solidFill>
              <a:schemeClr val="bg1">
                <a:lumMod val="50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Verdana" pitchFamily="34" charset="0"/>
              </a:endParaRPr>
            </a:p>
          </p:txBody>
        </p:sp>
        <p:sp>
          <p:nvSpPr>
            <p:cNvPr id="16" name="Rectangle 15"/>
            <p:cNvSpPr/>
            <p:nvPr/>
          </p:nvSpPr>
          <p:spPr bwMode="auto">
            <a:xfrm>
              <a:off x="4241309" y="4137129"/>
              <a:ext cx="777637" cy="487694"/>
            </a:xfrm>
            <a:prstGeom prst="rect">
              <a:avLst/>
            </a:prstGeom>
            <a:solidFill>
              <a:schemeClr val="tx1"/>
            </a:solidFill>
            <a:ln w="38100" cap="flat" cmpd="sng" algn="ctr">
              <a:solidFill>
                <a:schemeClr val="tx1"/>
              </a:solidFill>
              <a:prstDash val="solid"/>
              <a:round/>
              <a:headEnd type="none" w="med" len="med"/>
              <a:tailEnd type="none" w="med" len="med"/>
            </a:ln>
            <a:effectLst>
              <a:outerShdw blurRad="50800" dist="38100" dir="2700000" sx="102000" sy="102000" algn="tl" rotWithShape="0">
                <a:prstClr val="black">
                  <a:alpha val="43000"/>
                </a:prstClr>
              </a:outerShdw>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bg1"/>
                </a:solidFill>
                <a:effectLst/>
                <a:latin typeface="Verdana" pitchFamily="34" charset="0"/>
              </a:endParaRPr>
            </a:p>
          </p:txBody>
        </p:sp>
        <p:pic>
          <p:nvPicPr>
            <p:cNvPr id="33" name="Picture 32"/>
            <p:cNvPicPr>
              <a:picLocks noChangeAspect="1"/>
            </p:cNvPicPr>
            <p:nvPr/>
          </p:nvPicPr>
          <p:blipFill>
            <a:blip r:embed="rId3"/>
            <a:stretch>
              <a:fillRect/>
            </a:stretch>
          </p:blipFill>
          <p:spPr>
            <a:xfrm>
              <a:off x="5197725" y="5348322"/>
              <a:ext cx="1152129" cy="988345"/>
            </a:xfrm>
            <a:prstGeom prst="rect">
              <a:avLst/>
            </a:prstGeom>
          </p:spPr>
        </p:pic>
        <p:pic>
          <p:nvPicPr>
            <p:cNvPr id="34" name="Picture 33"/>
            <p:cNvPicPr>
              <a:picLocks noChangeAspect="1"/>
            </p:cNvPicPr>
            <p:nvPr/>
          </p:nvPicPr>
          <p:blipFill>
            <a:blip r:embed="rId4"/>
            <a:stretch>
              <a:fillRect/>
            </a:stretch>
          </p:blipFill>
          <p:spPr>
            <a:xfrm>
              <a:off x="2694826" y="5445224"/>
              <a:ext cx="1980333" cy="957760"/>
            </a:xfrm>
            <a:prstGeom prst="rect">
              <a:avLst/>
            </a:prstGeom>
          </p:spPr>
        </p:pic>
      </p:grpSp>
      <p:pic>
        <p:nvPicPr>
          <p:cNvPr id="17" name="Picture 16"/>
          <p:cNvPicPr>
            <a:picLocks noChangeAspect="1"/>
          </p:cNvPicPr>
          <p:nvPr/>
        </p:nvPicPr>
        <p:blipFill>
          <a:blip r:embed="rId3"/>
          <a:stretch>
            <a:fillRect/>
          </a:stretch>
        </p:blipFill>
        <p:spPr>
          <a:xfrm>
            <a:off x="1403648" y="5176959"/>
            <a:ext cx="1152128" cy="988345"/>
          </a:xfrm>
          <a:prstGeom prst="rect">
            <a:avLst/>
          </a:prstGeom>
        </p:spPr>
      </p:pic>
      <p:grpSp>
        <p:nvGrpSpPr>
          <p:cNvPr id="5" name="Group 4"/>
          <p:cNvGrpSpPr/>
          <p:nvPr/>
        </p:nvGrpSpPr>
        <p:grpSpPr>
          <a:xfrm>
            <a:off x="359420" y="4005064"/>
            <a:ext cx="8416679" cy="2132297"/>
            <a:chOff x="359420" y="3429000"/>
            <a:chExt cx="8416679" cy="2132297"/>
          </a:xfrm>
        </p:grpSpPr>
        <p:pic>
          <p:nvPicPr>
            <p:cNvPr id="18" name="Picture 17"/>
            <p:cNvPicPr>
              <a:picLocks noChangeAspect="1"/>
            </p:cNvPicPr>
            <p:nvPr/>
          </p:nvPicPr>
          <p:blipFill>
            <a:blip r:embed="rId4"/>
            <a:stretch>
              <a:fillRect/>
            </a:stretch>
          </p:blipFill>
          <p:spPr>
            <a:xfrm>
              <a:off x="359420" y="3551359"/>
              <a:ext cx="1980332" cy="957761"/>
            </a:xfrm>
            <a:prstGeom prst="rect">
              <a:avLst/>
            </a:prstGeom>
          </p:spPr>
        </p:pic>
        <p:pic>
          <p:nvPicPr>
            <p:cNvPr id="19" name="Picture 18"/>
            <p:cNvPicPr>
              <a:picLocks noChangeAspect="1"/>
            </p:cNvPicPr>
            <p:nvPr/>
          </p:nvPicPr>
          <p:blipFill>
            <a:blip r:embed="rId5"/>
            <a:stretch>
              <a:fillRect/>
            </a:stretch>
          </p:blipFill>
          <p:spPr>
            <a:xfrm>
              <a:off x="4211960" y="3429000"/>
              <a:ext cx="1368152" cy="1036865"/>
            </a:xfrm>
            <a:prstGeom prst="rect">
              <a:avLst/>
            </a:prstGeom>
          </p:spPr>
        </p:pic>
        <p:cxnSp>
          <p:nvCxnSpPr>
            <p:cNvPr id="20" name="Straight Connector 19"/>
            <p:cNvCxnSpPr/>
            <p:nvPr/>
          </p:nvCxnSpPr>
          <p:spPr>
            <a:xfrm flipV="1">
              <a:off x="899592" y="4437112"/>
              <a:ext cx="0" cy="2880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343659" y="4437112"/>
              <a:ext cx="0" cy="28803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67544" y="4581128"/>
              <a:ext cx="82089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7740352" y="4437112"/>
              <a:ext cx="0" cy="288032"/>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Picture 2" descr="Hard Disk Drive"/>
            <p:cNvPicPr>
              <a:picLocks noChangeAspect="1" noChangeArrowheads="1"/>
            </p:cNvPicPr>
            <p:nvPr/>
          </p:nvPicPr>
          <p:blipFill>
            <a:blip r:embed="rId6" cstate="print"/>
            <a:srcRect/>
            <a:stretch>
              <a:fillRect/>
            </a:stretch>
          </p:blipFill>
          <p:spPr bwMode="auto">
            <a:xfrm>
              <a:off x="7164288" y="3429000"/>
              <a:ext cx="1584176" cy="924121"/>
            </a:xfrm>
            <a:prstGeom prst="rect">
              <a:avLst/>
            </a:prstGeom>
            <a:noFill/>
          </p:spPr>
        </p:pic>
        <p:sp>
          <p:nvSpPr>
            <p:cNvPr id="25" name="TextBox 24"/>
            <p:cNvSpPr txBox="1"/>
            <p:nvPr/>
          </p:nvSpPr>
          <p:spPr>
            <a:xfrm>
              <a:off x="683568" y="4653136"/>
              <a:ext cx="419731" cy="400110"/>
            </a:xfrm>
            <a:prstGeom prst="rect">
              <a:avLst/>
            </a:prstGeom>
            <a:noFill/>
          </p:spPr>
          <p:txBody>
            <a:bodyPr wrap="none" rtlCol="0">
              <a:spAutoFit/>
            </a:bodyPr>
            <a:lstStyle/>
            <a:p>
              <a:r>
                <a:rPr lang="en-US" sz="2000" dirty="0">
                  <a:solidFill>
                    <a:schemeClr val="accent1"/>
                  </a:solidFill>
                </a:rPr>
                <a:t>ns</a:t>
              </a:r>
            </a:p>
          </p:txBody>
        </p:sp>
        <p:sp>
          <p:nvSpPr>
            <p:cNvPr id="26" name="TextBox 25"/>
            <p:cNvSpPr txBox="1"/>
            <p:nvPr/>
          </p:nvSpPr>
          <p:spPr>
            <a:xfrm>
              <a:off x="4139952" y="4653136"/>
              <a:ext cx="425993" cy="400110"/>
            </a:xfrm>
            <a:prstGeom prst="rect">
              <a:avLst/>
            </a:prstGeom>
            <a:noFill/>
          </p:spPr>
          <p:txBody>
            <a:bodyPr wrap="none" rtlCol="0">
              <a:spAutoFit/>
            </a:bodyPr>
            <a:lstStyle/>
            <a:p>
              <a:r>
                <a:rPr lang="el-GR" sz="2000" dirty="0">
                  <a:solidFill>
                    <a:schemeClr val="accent1"/>
                  </a:solidFill>
                </a:rPr>
                <a:t>μ</a:t>
              </a:r>
              <a:r>
                <a:rPr lang="en-US" sz="2000" dirty="0">
                  <a:solidFill>
                    <a:schemeClr val="accent1"/>
                  </a:solidFill>
                </a:rPr>
                <a:t>s</a:t>
              </a:r>
            </a:p>
          </p:txBody>
        </p:sp>
        <p:sp>
          <p:nvSpPr>
            <p:cNvPr id="27" name="TextBox 26"/>
            <p:cNvSpPr txBox="1"/>
            <p:nvPr/>
          </p:nvSpPr>
          <p:spPr>
            <a:xfrm>
              <a:off x="7524328" y="4653136"/>
              <a:ext cx="489863" cy="400110"/>
            </a:xfrm>
            <a:prstGeom prst="rect">
              <a:avLst/>
            </a:prstGeom>
            <a:noFill/>
          </p:spPr>
          <p:txBody>
            <a:bodyPr wrap="none" rtlCol="0">
              <a:spAutoFit/>
            </a:bodyPr>
            <a:lstStyle/>
            <a:p>
              <a:r>
                <a:rPr lang="en-US" sz="2000" dirty="0" err="1">
                  <a:solidFill>
                    <a:schemeClr val="accent1"/>
                  </a:solidFill>
                </a:rPr>
                <a:t>ms</a:t>
              </a:r>
              <a:endParaRPr lang="en-US" sz="2000" dirty="0">
                <a:solidFill>
                  <a:schemeClr val="accent1"/>
                </a:solidFill>
              </a:endParaRPr>
            </a:p>
          </p:txBody>
        </p:sp>
        <p:sp>
          <p:nvSpPr>
            <p:cNvPr id="28" name="TextBox 27"/>
            <p:cNvSpPr txBox="1"/>
            <p:nvPr/>
          </p:nvSpPr>
          <p:spPr>
            <a:xfrm>
              <a:off x="7462919" y="5038077"/>
              <a:ext cx="1313180" cy="523220"/>
            </a:xfrm>
            <a:prstGeom prst="rect">
              <a:avLst/>
            </a:prstGeom>
            <a:noFill/>
          </p:spPr>
          <p:txBody>
            <a:bodyPr wrap="none" rtlCol="0">
              <a:spAutoFit/>
            </a:bodyPr>
            <a:lstStyle/>
            <a:p>
              <a:r>
                <a:rPr lang="en-US" sz="2800" dirty="0">
                  <a:solidFill>
                    <a:srgbClr val="727CA3"/>
                  </a:solidFill>
                </a:rPr>
                <a:t>Latency</a:t>
              </a:r>
            </a:p>
          </p:txBody>
        </p:sp>
      </p:grpSp>
    </p:spTree>
    <p:extLst>
      <p:ext uri="{BB962C8B-B14F-4D97-AF65-F5344CB8AC3E}">
        <p14:creationId xmlns:p14="http://schemas.microsoft.com/office/powerpoint/2010/main" val="1723364499"/>
      </p:ext>
    </p:extLst>
  </p:cSld>
  <p:clrMapOvr>
    <a:masterClrMapping/>
  </p:clrMapOvr>
  <mc:AlternateContent xmlns:mc="http://schemas.openxmlformats.org/markup-compatibility/2006" xmlns:p14="http://schemas.microsoft.com/office/powerpoint/2010/main">
    <mc:Choice Requires="p14">
      <p:transition spd="slow" p14:dur="2000" advTm="30599"/>
    </mc:Choice>
    <mc:Fallback xmlns="">
      <p:transition xmlns:p14="http://schemas.microsoft.com/office/powerpoint/2010/main" spd="slow" advTm="3059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939180702"/>
              </p:ext>
            </p:extLst>
          </p:nvPr>
        </p:nvGraphicFramePr>
        <p:xfrm>
          <a:off x="4810944" y="2819400"/>
          <a:ext cx="4104456" cy="289560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tblGrid>
              <a:tr h="370840">
                <a:tc>
                  <a:txBody>
                    <a:bodyPr/>
                    <a:lstStyle/>
                    <a:p>
                      <a:pPr algn="ctr"/>
                      <a:r>
                        <a:rPr lang="en-US" sz="3200" b="1" u="sng" dirty="0">
                          <a:solidFill>
                            <a:schemeClr val="tx1"/>
                          </a:solidFill>
                        </a:rPr>
                        <a:t>Memory</a:t>
                      </a:r>
                    </a:p>
                  </a:txBody>
                  <a:tcPr>
                    <a:noFill/>
                  </a:tcPr>
                </a:tc>
                <a:tc>
                  <a:txBody>
                    <a:bodyPr/>
                    <a:lstStyle/>
                    <a:p>
                      <a:pPr algn="ctr"/>
                      <a:r>
                        <a:rPr lang="en-US" sz="3200" u="sng" dirty="0">
                          <a:solidFill>
                            <a:schemeClr val="tx1"/>
                          </a:solidFill>
                        </a:rPr>
                        <a:t>Storage</a:t>
                      </a:r>
                    </a:p>
                  </a:txBody>
                  <a:tcPr>
                    <a:noFill/>
                  </a:tcPr>
                </a:tc>
                <a:extLst>
                  <a:ext uri="{0D108BD9-81ED-4DB2-BD59-A6C34878D82A}">
                    <a16:rowId xmlns:a16="http://schemas.microsoft.com/office/drawing/2014/main" val="10000"/>
                  </a:ext>
                </a:extLst>
              </a:tr>
              <a:tr h="370840">
                <a:tc>
                  <a:txBody>
                    <a:bodyPr/>
                    <a:lstStyle/>
                    <a:p>
                      <a:pPr algn="ctr"/>
                      <a:r>
                        <a:rPr lang="en-US" sz="3200" b="0" dirty="0">
                          <a:solidFill>
                            <a:srgbClr val="008000"/>
                          </a:solidFill>
                          <a:latin typeface="Zapf Dingbats"/>
                          <a:ea typeface="Zapf Dingbats"/>
                          <a:cs typeface="Zapf Dingbats"/>
                          <a:sym typeface="Zapf Dingbats"/>
                        </a:rPr>
                        <a:t>✔</a:t>
                      </a:r>
                      <a:endParaRPr lang="en-US" sz="3200" b="0" dirty="0">
                        <a:solidFill>
                          <a:srgbClr val="008000"/>
                        </a:solidFill>
                      </a:endParaRPr>
                    </a:p>
                  </a:txBody>
                  <a:tcPr>
                    <a:noFill/>
                  </a:tcPr>
                </a:tc>
                <a:tc>
                  <a:txBody>
                    <a:bodyPr/>
                    <a:lstStyle/>
                    <a:p>
                      <a:pPr algn="ctr"/>
                      <a:endParaRPr lang="en-US" sz="3200" b="0" dirty="0">
                        <a:solidFill>
                          <a:srgbClr val="008000"/>
                        </a:solidFill>
                      </a:endParaRPr>
                    </a:p>
                  </a:txBody>
                  <a:tcPr>
                    <a:noFill/>
                  </a:tcPr>
                </a:tc>
                <a:extLst>
                  <a:ext uri="{0D108BD9-81ED-4DB2-BD59-A6C34878D82A}">
                    <a16:rowId xmlns:a16="http://schemas.microsoft.com/office/drawing/2014/main" val="10001"/>
                  </a:ext>
                </a:extLst>
              </a:tr>
              <a:tr h="370840">
                <a:tc>
                  <a:txBody>
                    <a:bodyPr/>
                    <a:lstStyle/>
                    <a:p>
                      <a:pPr algn="ctr"/>
                      <a:endParaRPr lang="en-US" sz="3200" b="0" dirty="0">
                        <a:solidFill>
                          <a:srgbClr val="FF0000"/>
                        </a:solidFill>
                      </a:endParaRPr>
                    </a:p>
                  </a:txBody>
                  <a:tcPr>
                    <a:noFill/>
                  </a:tcPr>
                </a:tc>
                <a:tc>
                  <a:txBody>
                    <a:bodyPr/>
                    <a:lstStyle/>
                    <a:p>
                      <a:pPr algn="ctr"/>
                      <a:r>
                        <a:rPr lang="en-US" sz="3200" b="0" dirty="0">
                          <a:solidFill>
                            <a:srgbClr val="008000"/>
                          </a:solidFill>
                          <a:latin typeface="Zapf Dingbats"/>
                          <a:ea typeface="Zapf Dingbats"/>
                          <a:cs typeface="Zapf Dingbats"/>
                          <a:sym typeface="Zapf Dingbats"/>
                        </a:rPr>
                        <a:t>✔</a:t>
                      </a:r>
                      <a:endParaRPr lang="en-US" sz="3200" b="0" dirty="0">
                        <a:solidFill>
                          <a:srgbClr val="008000"/>
                        </a:solidFill>
                      </a:endParaRPr>
                    </a:p>
                  </a:txBody>
                  <a:tcPr>
                    <a:noFill/>
                  </a:tcPr>
                </a:tc>
                <a:extLst>
                  <a:ext uri="{0D108BD9-81ED-4DB2-BD59-A6C34878D82A}">
                    <a16:rowId xmlns:a16="http://schemas.microsoft.com/office/drawing/2014/main" val="10002"/>
                  </a:ext>
                </a:extLst>
              </a:tr>
              <a:tr h="370840">
                <a:tc>
                  <a:txBody>
                    <a:bodyPr/>
                    <a:lstStyle/>
                    <a:p>
                      <a:pPr algn="ctr"/>
                      <a:endParaRPr lang="en-US" sz="3200" b="0" dirty="0">
                        <a:solidFill>
                          <a:srgbClr val="008000"/>
                        </a:solidFill>
                      </a:endParaRPr>
                    </a:p>
                  </a:txBody>
                  <a:tcPr>
                    <a:noFill/>
                  </a:tcPr>
                </a:tc>
                <a:tc>
                  <a:txBody>
                    <a:bodyPr/>
                    <a:lstStyle/>
                    <a:p>
                      <a:pPr algn="ctr"/>
                      <a:r>
                        <a:rPr lang="en-US" sz="3200" b="0" dirty="0">
                          <a:solidFill>
                            <a:srgbClr val="008000"/>
                          </a:solidFill>
                          <a:latin typeface="Zapf Dingbats"/>
                          <a:ea typeface="Zapf Dingbats"/>
                          <a:cs typeface="Zapf Dingbats"/>
                          <a:sym typeface="Zapf Dingbats"/>
                        </a:rPr>
                        <a:t>✔</a:t>
                      </a:r>
                      <a:endParaRPr lang="en-US" sz="3200" b="0" dirty="0">
                        <a:solidFill>
                          <a:srgbClr val="008000"/>
                        </a:solidFill>
                      </a:endParaRPr>
                    </a:p>
                  </a:txBody>
                  <a:tcPr>
                    <a:noFill/>
                  </a:tcPr>
                </a:tc>
                <a:extLst>
                  <a:ext uri="{0D108BD9-81ED-4DB2-BD59-A6C34878D82A}">
                    <a16:rowId xmlns:a16="http://schemas.microsoft.com/office/drawing/2014/main" val="10003"/>
                  </a:ext>
                </a:extLst>
              </a:tr>
              <a:tr h="370840">
                <a:tc>
                  <a:txBody>
                    <a:bodyPr/>
                    <a:lstStyle/>
                    <a:p>
                      <a:pPr algn="ctr"/>
                      <a:endParaRPr lang="en-US" sz="3200" b="0" dirty="0">
                        <a:solidFill>
                          <a:srgbClr val="008000"/>
                        </a:solidFill>
                      </a:endParaRPr>
                    </a:p>
                  </a:txBody>
                  <a:tcPr>
                    <a:noFill/>
                  </a:tcPr>
                </a:tc>
                <a:tc>
                  <a:txBody>
                    <a:bodyPr/>
                    <a:lstStyle/>
                    <a:p>
                      <a:pPr algn="ctr"/>
                      <a:r>
                        <a:rPr lang="en-US" sz="3200" b="0" dirty="0">
                          <a:solidFill>
                            <a:srgbClr val="008000"/>
                          </a:solidFill>
                          <a:latin typeface="Zapf Dingbats"/>
                          <a:ea typeface="Zapf Dingbats"/>
                          <a:cs typeface="Zapf Dingbats"/>
                          <a:sym typeface="Zapf Dingbats"/>
                        </a:rPr>
                        <a:t>✔</a:t>
                      </a:r>
                      <a:endParaRPr lang="en-US" sz="3200" b="0" dirty="0">
                        <a:solidFill>
                          <a:srgbClr val="008000"/>
                        </a:solidFill>
                      </a:endParaRPr>
                    </a:p>
                  </a:txBody>
                  <a:tcPr>
                    <a:noFill/>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noAutofit/>
          </a:bodyPr>
          <a:lstStyle/>
          <a:p>
            <a:r>
              <a:rPr lang="en-US" sz="2800" dirty="0"/>
              <a:t>Existing system interface mismatches SCM</a:t>
            </a:r>
            <a:endParaRPr lang="en-US" sz="2400" dirty="0"/>
          </a:p>
        </p:txBody>
      </p:sp>
      <p:sp>
        <p:nvSpPr>
          <p:cNvPr id="3" name="Content Placeholder 2"/>
          <p:cNvSpPr>
            <a:spLocks noGrp="1"/>
          </p:cNvSpPr>
          <p:nvPr>
            <p:ph idx="1"/>
          </p:nvPr>
        </p:nvSpPr>
        <p:spPr/>
        <p:txBody>
          <a:bodyPr>
            <a:noAutofit/>
          </a:bodyPr>
          <a:lstStyle/>
          <a:p>
            <a:r>
              <a:rPr lang="en-US" dirty="0"/>
              <a:t>Memory: </a:t>
            </a:r>
            <a:r>
              <a:rPr lang="en-US" dirty="0">
                <a:latin typeface="Courier New"/>
                <a:cs typeface="Courier New"/>
              </a:rPr>
              <a:t>load/store/</a:t>
            </a:r>
            <a:r>
              <a:rPr lang="en-US" dirty="0" err="1">
                <a:latin typeface="Courier New"/>
                <a:cs typeface="Courier New"/>
              </a:rPr>
              <a:t>mmap</a:t>
            </a:r>
            <a:r>
              <a:rPr lang="en-US" dirty="0">
                <a:latin typeface="Courier New"/>
                <a:cs typeface="Courier New"/>
              </a:rPr>
              <a:t>()</a:t>
            </a:r>
            <a:endParaRPr lang="en-US" dirty="0"/>
          </a:p>
          <a:p>
            <a:r>
              <a:rPr lang="en-US" dirty="0"/>
              <a:t>Storage: </a:t>
            </a:r>
            <a:r>
              <a:rPr lang="en-US" dirty="0">
                <a:latin typeface="Courier New"/>
                <a:cs typeface="Courier New"/>
              </a:rPr>
              <a:t>read()/write()/</a:t>
            </a:r>
            <a:r>
              <a:rPr lang="en-US" dirty="0" err="1">
                <a:latin typeface="Courier New"/>
                <a:cs typeface="Courier New"/>
              </a:rPr>
              <a:t>fsync</a:t>
            </a:r>
            <a:r>
              <a:rPr lang="en-US" dirty="0">
                <a:latin typeface="Courier New"/>
                <a:cs typeface="Courier New"/>
              </a:rPr>
              <a:t>()</a:t>
            </a:r>
          </a:p>
          <a:p>
            <a:pPr marL="0" indent="0">
              <a:buNone/>
            </a:pPr>
            <a:endParaRPr lang="en-US" dirty="0"/>
          </a:p>
          <a:p>
            <a:pPr>
              <a:buFont typeface="Wingdings" charset="2"/>
              <a:buChar char="Ø"/>
            </a:pPr>
            <a:r>
              <a:rPr lang="en-US" dirty="0"/>
              <a:t>Requirements</a:t>
            </a:r>
          </a:p>
          <a:p>
            <a:pPr marL="971550" lvl="1" indent="-514350">
              <a:buFont typeface="+mj-lt"/>
              <a:buAutoNum type="arabicPeriod"/>
            </a:pPr>
            <a:r>
              <a:rPr lang="en-US" sz="3200" dirty="0"/>
              <a:t>Performance</a:t>
            </a:r>
          </a:p>
          <a:p>
            <a:pPr marL="971550" lvl="1" indent="-514350">
              <a:buFont typeface="+mj-lt"/>
              <a:buAutoNum type="arabicPeriod"/>
            </a:pPr>
            <a:r>
              <a:rPr lang="en-US" sz="3200" dirty="0"/>
              <a:t>Persistent Naming</a:t>
            </a:r>
          </a:p>
          <a:p>
            <a:pPr marL="971550" lvl="1" indent="-514350">
              <a:buFont typeface="+mj-lt"/>
              <a:buAutoNum type="arabicPeriod"/>
            </a:pPr>
            <a:r>
              <a:rPr lang="en-US" sz="3200" dirty="0"/>
              <a:t>Crash Consistency</a:t>
            </a:r>
          </a:p>
          <a:p>
            <a:pPr marL="971550" lvl="1" indent="-514350">
              <a:buFont typeface="+mj-lt"/>
              <a:buAutoNum type="arabicPeriod"/>
            </a:pPr>
            <a:r>
              <a:rPr lang="en-US" sz="3200" dirty="0"/>
              <a:t>Protected Sharing</a:t>
            </a:r>
          </a:p>
          <a:p>
            <a:pPr marL="457200" lvl="1" indent="0">
              <a:buNone/>
            </a:pPr>
            <a:endParaRPr lang="en-US" sz="3200" dirty="0"/>
          </a:p>
        </p:txBody>
      </p:sp>
      <p:sp>
        <p:nvSpPr>
          <p:cNvPr id="5" name="Slide Number Placeholder 3"/>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ECFEB2-53B4-4D86-855E-C65AA1521B00}" type="slidenum">
              <a:rPr lang="en-US" smtClean="0"/>
              <a:pPr/>
              <a:t>7</a:t>
            </a:fld>
            <a:endParaRPr lang="en-US" dirty="0"/>
          </a:p>
        </p:txBody>
      </p:sp>
    </p:spTree>
    <p:custDataLst>
      <p:tags r:id="rId1"/>
    </p:custDataLst>
    <p:extLst>
      <p:ext uri="{BB962C8B-B14F-4D97-AF65-F5344CB8AC3E}">
        <p14:creationId xmlns:p14="http://schemas.microsoft.com/office/powerpoint/2010/main" val="637920207"/>
      </p:ext>
    </p:extLst>
  </p:cSld>
  <p:clrMapOvr>
    <a:masterClrMapping/>
  </p:clrMapOvr>
  <mc:AlternateContent xmlns:mc="http://schemas.openxmlformats.org/markup-compatibility/2006" xmlns:p14="http://schemas.microsoft.com/office/powerpoint/2010/main">
    <mc:Choice Requires="p14">
      <p:transition spd="slow" p14:dur="2000" advTm="141392"/>
    </mc:Choice>
    <mc:Fallback xmlns="">
      <p:transition xmlns:p14="http://schemas.microsoft.com/office/powerpoint/2010/main" spd="slow" advTm="1413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Autofit/>
          </a:bodyPr>
          <a:lstStyle/>
          <a:p>
            <a:r>
              <a:rPr lang="en-US" sz="3200" dirty="0"/>
              <a:t>Memory lacks storage features:</a:t>
            </a:r>
            <a:br>
              <a:rPr lang="en-US" sz="2000" dirty="0"/>
            </a:br>
            <a:r>
              <a:rPr lang="en-US" sz="2400" dirty="0"/>
              <a:t>No persistent naming</a:t>
            </a:r>
            <a:endParaRPr lang="en-US" sz="2000" dirty="0"/>
          </a:p>
        </p:txBody>
      </p:sp>
      <p:sp>
        <p:nvSpPr>
          <p:cNvPr id="3" name="Content Placeholder 2"/>
          <p:cNvSpPr>
            <a:spLocks noGrp="1"/>
          </p:cNvSpPr>
          <p:nvPr>
            <p:ph idx="1"/>
          </p:nvPr>
        </p:nvSpPr>
        <p:spPr/>
        <p:txBody>
          <a:bodyPr/>
          <a:lstStyle/>
          <a:p>
            <a:r>
              <a:rPr lang="en-US" sz="2800" dirty="0"/>
              <a:t>Virtual memory treats pages as identical</a:t>
            </a:r>
          </a:p>
          <a:p>
            <a:r>
              <a:rPr lang="en-US" sz="2800" dirty="0"/>
              <a:t>Persistence requires identifying pages </a:t>
            </a: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ECFEB2-53B4-4D86-855E-C65AA1521B00}" type="slidenum">
              <a:rPr lang="en-US" smtClean="0"/>
              <a:pPr/>
              <a:t>8</a:t>
            </a:fld>
            <a:endParaRPr lang="en-US"/>
          </a:p>
        </p:txBody>
      </p:sp>
      <p:sp>
        <p:nvSpPr>
          <p:cNvPr id="30" name="TextBox 29"/>
          <p:cNvSpPr txBox="1"/>
          <p:nvPr/>
        </p:nvSpPr>
        <p:spPr>
          <a:xfrm>
            <a:off x="549307" y="4195593"/>
            <a:ext cx="1980029" cy="523220"/>
          </a:xfrm>
          <a:prstGeom prst="rect">
            <a:avLst/>
          </a:prstGeom>
          <a:noFill/>
        </p:spPr>
        <p:txBody>
          <a:bodyPr wrap="none" rtlCol="0">
            <a:spAutoFit/>
          </a:bodyPr>
          <a:lstStyle/>
          <a:p>
            <a:r>
              <a:rPr lang="en-US" sz="2800" b="1" dirty="0">
                <a:solidFill>
                  <a:srgbClr val="0000FF"/>
                </a:solidFill>
              </a:rPr>
              <a:t>OxFFFF0000</a:t>
            </a:r>
          </a:p>
        </p:txBody>
      </p:sp>
      <p:sp>
        <p:nvSpPr>
          <p:cNvPr id="31" name="TextBox 30"/>
          <p:cNvSpPr txBox="1"/>
          <p:nvPr/>
        </p:nvSpPr>
        <p:spPr>
          <a:xfrm>
            <a:off x="1187624" y="2996952"/>
            <a:ext cx="2410285" cy="523220"/>
          </a:xfrm>
          <a:prstGeom prst="rect">
            <a:avLst/>
          </a:prstGeom>
          <a:noFill/>
        </p:spPr>
        <p:txBody>
          <a:bodyPr wrap="none" rtlCol="0">
            <a:spAutoFit/>
          </a:bodyPr>
          <a:lstStyle/>
          <a:p>
            <a:r>
              <a:rPr lang="en-US" sz="2800" u="sng" dirty="0">
                <a:solidFill>
                  <a:srgbClr val="0000FF"/>
                </a:solidFill>
              </a:rPr>
              <a:t>Virtual Address</a:t>
            </a:r>
          </a:p>
        </p:txBody>
      </p:sp>
      <p:grpSp>
        <p:nvGrpSpPr>
          <p:cNvPr id="2" name="Group 1"/>
          <p:cNvGrpSpPr/>
          <p:nvPr/>
        </p:nvGrpSpPr>
        <p:grpSpPr>
          <a:xfrm>
            <a:off x="5436096" y="2996952"/>
            <a:ext cx="2304256" cy="3672408"/>
            <a:chOff x="5436096" y="2996952"/>
            <a:chExt cx="2304256" cy="3672408"/>
          </a:xfrm>
        </p:grpSpPr>
        <p:sp>
          <p:nvSpPr>
            <p:cNvPr id="33" name="Rectangle 32"/>
            <p:cNvSpPr/>
            <p:nvPr/>
          </p:nvSpPr>
          <p:spPr>
            <a:xfrm>
              <a:off x="5436096" y="3645024"/>
              <a:ext cx="2304256" cy="432048"/>
            </a:xfrm>
            <a:prstGeom prst="rect">
              <a:avLst/>
            </a:prstGeom>
            <a:solidFill>
              <a:schemeClr val="accent4">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endParaRPr>
            </a:p>
          </p:txBody>
        </p:sp>
        <p:sp>
          <p:nvSpPr>
            <p:cNvPr id="34" name="Rectangle 33"/>
            <p:cNvSpPr/>
            <p:nvPr/>
          </p:nvSpPr>
          <p:spPr>
            <a:xfrm>
              <a:off x="5436096" y="4077072"/>
              <a:ext cx="2304256" cy="432048"/>
            </a:xfrm>
            <a:prstGeom prst="rect">
              <a:avLst/>
            </a:prstGeom>
            <a:solidFill>
              <a:schemeClr val="accent4">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436096" y="4941168"/>
              <a:ext cx="2304256" cy="432048"/>
            </a:xfrm>
            <a:prstGeom prst="rect">
              <a:avLst/>
            </a:prstGeom>
            <a:solidFill>
              <a:srgbClr val="FCE9AF"/>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endParaRPr>
            </a:p>
          </p:txBody>
        </p:sp>
        <p:sp>
          <p:nvSpPr>
            <p:cNvPr id="36" name="Rectangle 35"/>
            <p:cNvSpPr/>
            <p:nvPr/>
          </p:nvSpPr>
          <p:spPr>
            <a:xfrm>
              <a:off x="5436096" y="5373216"/>
              <a:ext cx="2304256" cy="432048"/>
            </a:xfrm>
            <a:prstGeom prst="rect">
              <a:avLst/>
            </a:prstGeom>
            <a:solidFill>
              <a:schemeClr val="accent4">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436096" y="6237312"/>
              <a:ext cx="2304256" cy="432048"/>
            </a:xfrm>
            <a:prstGeom prst="rect">
              <a:avLst/>
            </a:prstGeom>
            <a:solidFill>
              <a:schemeClr val="accent4">
                <a:lumMod val="60000"/>
                <a:lumOff val="40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p:cNvGrpSpPr/>
            <p:nvPr/>
          </p:nvGrpSpPr>
          <p:grpSpPr>
            <a:xfrm>
              <a:off x="6516216" y="4581128"/>
              <a:ext cx="72008" cy="275287"/>
              <a:chOff x="1763688" y="4229555"/>
              <a:chExt cx="72008" cy="275287"/>
            </a:xfrm>
          </p:grpSpPr>
          <p:sp>
            <p:nvSpPr>
              <p:cNvPr id="44" name="Oval 43"/>
              <p:cNvSpPr/>
              <p:nvPr/>
            </p:nvSpPr>
            <p:spPr>
              <a:xfrm>
                <a:off x="1763688" y="4229555"/>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763688" y="4331236"/>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763688" y="4432834"/>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6516216" y="5890017"/>
              <a:ext cx="72008" cy="275287"/>
              <a:chOff x="1763688" y="3797507"/>
              <a:chExt cx="72008" cy="275287"/>
            </a:xfrm>
          </p:grpSpPr>
          <p:sp>
            <p:nvSpPr>
              <p:cNvPr id="41" name="Oval 40"/>
              <p:cNvSpPr/>
              <p:nvPr/>
            </p:nvSpPr>
            <p:spPr>
              <a:xfrm>
                <a:off x="1763688" y="3797507"/>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763688" y="3899188"/>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1763688" y="4000786"/>
                <a:ext cx="72008" cy="72008"/>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TextBox 39"/>
            <p:cNvSpPr txBox="1"/>
            <p:nvPr/>
          </p:nvSpPr>
          <p:spPr>
            <a:xfrm>
              <a:off x="5846195" y="2996952"/>
              <a:ext cx="1462109" cy="523220"/>
            </a:xfrm>
            <a:prstGeom prst="rect">
              <a:avLst/>
            </a:prstGeom>
            <a:noFill/>
          </p:spPr>
          <p:txBody>
            <a:bodyPr wrap="none" rtlCol="0">
              <a:spAutoFit/>
            </a:bodyPr>
            <a:lstStyle/>
            <a:p>
              <a:r>
                <a:rPr lang="en-US" sz="2800" b="1" u="sng" dirty="0">
                  <a:solidFill>
                    <a:schemeClr val="accent4">
                      <a:lumMod val="50000"/>
                    </a:schemeClr>
                  </a:solidFill>
                </a:rPr>
                <a:t>Memory</a:t>
              </a:r>
            </a:p>
          </p:txBody>
        </p:sp>
      </p:grpSp>
      <p:sp>
        <p:nvSpPr>
          <p:cNvPr id="47" name="Rectangle 46"/>
          <p:cNvSpPr/>
          <p:nvPr/>
        </p:nvSpPr>
        <p:spPr>
          <a:xfrm>
            <a:off x="5436096" y="3645024"/>
            <a:ext cx="2304256" cy="432048"/>
          </a:xfrm>
          <a:prstGeom prst="rect">
            <a:avLst/>
          </a:prstGeom>
          <a:solidFill>
            <a:schemeClr val="accent3">
              <a:lumMod val="75000"/>
            </a:schemeClr>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0xC02</a:t>
            </a:r>
          </a:p>
        </p:txBody>
      </p:sp>
      <p:grpSp>
        <p:nvGrpSpPr>
          <p:cNvPr id="48" name="Group 47"/>
          <p:cNvGrpSpPr/>
          <p:nvPr/>
        </p:nvGrpSpPr>
        <p:grpSpPr>
          <a:xfrm rot="20782490">
            <a:off x="3328073" y="3608290"/>
            <a:ext cx="1872208" cy="523220"/>
            <a:chOff x="1907704" y="5733257"/>
            <a:chExt cx="1872208" cy="523220"/>
          </a:xfrm>
        </p:grpSpPr>
        <p:cxnSp>
          <p:nvCxnSpPr>
            <p:cNvPr id="49" name="Straight Arrow Connector 48"/>
            <p:cNvCxnSpPr/>
            <p:nvPr/>
          </p:nvCxnSpPr>
          <p:spPr>
            <a:xfrm>
              <a:off x="1907704" y="6237312"/>
              <a:ext cx="1872208" cy="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287821" y="5733257"/>
              <a:ext cx="1082348" cy="523220"/>
            </a:xfrm>
            <a:prstGeom prst="rect">
              <a:avLst/>
            </a:prstGeom>
            <a:noFill/>
          </p:spPr>
          <p:txBody>
            <a:bodyPr wrap="none" rtlCol="0">
              <a:spAutoFit/>
            </a:bodyPr>
            <a:lstStyle/>
            <a:p>
              <a:r>
                <a:rPr lang="en-US" sz="2800" dirty="0">
                  <a:solidFill>
                    <a:srgbClr val="0000FF"/>
                  </a:solidFill>
                </a:rPr>
                <a:t>Today</a:t>
              </a:r>
            </a:p>
          </p:txBody>
        </p:sp>
      </p:grpSp>
      <p:grpSp>
        <p:nvGrpSpPr>
          <p:cNvPr id="51" name="Group 50"/>
          <p:cNvGrpSpPr/>
          <p:nvPr/>
        </p:nvGrpSpPr>
        <p:grpSpPr>
          <a:xfrm rot="1042071">
            <a:off x="3308198" y="4802336"/>
            <a:ext cx="1985943" cy="523220"/>
            <a:chOff x="1763688" y="5262048"/>
            <a:chExt cx="2088232" cy="523220"/>
          </a:xfrm>
        </p:grpSpPr>
        <p:cxnSp>
          <p:nvCxnSpPr>
            <p:cNvPr id="52" name="Straight Arrow Connector 51"/>
            <p:cNvCxnSpPr/>
            <p:nvPr/>
          </p:nvCxnSpPr>
          <p:spPr>
            <a:xfrm>
              <a:off x="1763688" y="5301208"/>
              <a:ext cx="2088232" cy="0"/>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789713" y="5262048"/>
              <a:ext cx="1818381" cy="523220"/>
            </a:xfrm>
            <a:prstGeom prst="rect">
              <a:avLst/>
            </a:prstGeom>
            <a:noFill/>
          </p:spPr>
          <p:txBody>
            <a:bodyPr wrap="none" rtlCol="0">
              <a:spAutoFit/>
            </a:bodyPr>
            <a:lstStyle/>
            <a:p>
              <a:r>
                <a:rPr lang="en-US" sz="2800" dirty="0">
                  <a:solidFill>
                    <a:srgbClr val="0000FF"/>
                  </a:solidFill>
                </a:rPr>
                <a:t>Next week</a:t>
              </a:r>
            </a:p>
          </p:txBody>
        </p:sp>
      </p:grpSp>
      <p:sp>
        <p:nvSpPr>
          <p:cNvPr id="54" name="Rectangle 53"/>
          <p:cNvSpPr/>
          <p:nvPr/>
        </p:nvSpPr>
        <p:spPr>
          <a:xfrm>
            <a:off x="5436096" y="4941168"/>
            <a:ext cx="2412504" cy="432048"/>
          </a:xfrm>
          <a:prstGeom prst="rect">
            <a:avLst/>
          </a:prstGeom>
          <a:solidFill>
            <a:srgbClr val="FF6600"/>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0xDEADBEEF</a:t>
            </a:r>
          </a:p>
        </p:txBody>
      </p:sp>
    </p:spTree>
    <p:custDataLst>
      <p:tags r:id="rId1"/>
    </p:custDataLst>
    <p:extLst>
      <p:ext uri="{BB962C8B-B14F-4D97-AF65-F5344CB8AC3E}">
        <p14:creationId xmlns:p14="http://schemas.microsoft.com/office/powerpoint/2010/main" val="3444612243"/>
      </p:ext>
    </p:extLst>
  </p:cSld>
  <p:clrMapOvr>
    <a:masterClrMapping/>
  </p:clrMapOvr>
  <mc:AlternateContent xmlns:mc="http://schemas.openxmlformats.org/markup-compatibility/2006" xmlns:p14="http://schemas.microsoft.com/office/powerpoint/2010/main">
    <mc:Choice Requires="p14">
      <p:transition spd="slow" p14:dur="2000" advTm="34329"/>
    </mc:Choice>
    <mc:Fallback xmlns="">
      <p:transition xmlns:p14="http://schemas.microsoft.com/office/powerpoint/2010/main" spd="slow" advTm="3432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Memory lacks storage features:</a:t>
            </a:r>
            <a:br>
              <a:rPr lang="en-US" sz="2000" dirty="0"/>
            </a:br>
            <a:r>
              <a:rPr lang="en-US" sz="2400" dirty="0"/>
              <a:t>No crash consistency</a:t>
            </a:r>
            <a:endParaRPr lang="en-US" sz="2000" dirty="0"/>
          </a:p>
        </p:txBody>
      </p:sp>
      <p:sp>
        <p:nvSpPr>
          <p:cNvPr id="3" name="Content Placeholder 2"/>
          <p:cNvSpPr>
            <a:spLocks noGrp="1"/>
          </p:cNvSpPr>
          <p:nvPr>
            <p:ph idx="1"/>
          </p:nvPr>
        </p:nvSpPr>
        <p:spPr/>
        <p:txBody>
          <a:bodyPr>
            <a:normAutofit/>
          </a:bodyPr>
          <a:lstStyle/>
          <a:p>
            <a:r>
              <a:rPr lang="en-US" sz="2400" dirty="0"/>
              <a:t>Memory discards all its contents on a crash</a:t>
            </a:r>
          </a:p>
          <a:p>
            <a:r>
              <a:rPr lang="en-US" sz="2400" dirty="0"/>
              <a:t>Persistence requires preventing partial updates</a:t>
            </a: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ECFEB2-53B4-4D86-855E-C65AA1521B00}" type="slidenum">
              <a:rPr lang="en-US" smtClean="0"/>
              <a:pPr/>
              <a:t>9</a:t>
            </a:fld>
            <a:endParaRPr lang="en-US" dirty="0"/>
          </a:p>
        </p:txBody>
      </p:sp>
      <p:grpSp>
        <p:nvGrpSpPr>
          <p:cNvPr id="7" name="Group 6"/>
          <p:cNvGrpSpPr/>
          <p:nvPr/>
        </p:nvGrpSpPr>
        <p:grpSpPr>
          <a:xfrm>
            <a:off x="1979712" y="2996952"/>
            <a:ext cx="1296144" cy="648072"/>
            <a:chOff x="1115616" y="3140968"/>
            <a:chExt cx="1296144" cy="648072"/>
          </a:xfrm>
        </p:grpSpPr>
        <p:sp>
          <p:nvSpPr>
            <p:cNvPr id="29" name="Rectangle 28"/>
            <p:cNvSpPr/>
            <p:nvPr/>
          </p:nvSpPr>
          <p:spPr>
            <a:xfrm>
              <a:off x="1403648" y="3140968"/>
              <a:ext cx="720080" cy="648072"/>
            </a:xfrm>
            <a:prstGeom prst="rect">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a:t>
              </a:r>
            </a:p>
          </p:txBody>
        </p:sp>
        <p:sp>
          <p:nvSpPr>
            <p:cNvPr id="30" name="Rectangle 29"/>
            <p:cNvSpPr/>
            <p:nvPr/>
          </p:nvSpPr>
          <p:spPr>
            <a:xfrm>
              <a:off x="1115616" y="3140968"/>
              <a:ext cx="288032" cy="648072"/>
            </a:xfrm>
            <a:prstGeom prst="rect">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p:cNvSpPr/>
            <p:nvPr/>
          </p:nvSpPr>
          <p:spPr>
            <a:xfrm>
              <a:off x="2123728" y="3140968"/>
              <a:ext cx="288032" cy="648072"/>
            </a:xfrm>
            <a:prstGeom prst="rect">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a:off x="3995936" y="2996952"/>
            <a:ext cx="1296144" cy="648072"/>
            <a:chOff x="1115616" y="3140968"/>
            <a:chExt cx="1296144" cy="648072"/>
          </a:xfrm>
        </p:grpSpPr>
        <p:sp>
          <p:nvSpPr>
            <p:cNvPr id="36" name="Rectangle 35"/>
            <p:cNvSpPr/>
            <p:nvPr/>
          </p:nvSpPr>
          <p:spPr>
            <a:xfrm>
              <a:off x="1403648" y="3140968"/>
              <a:ext cx="720080" cy="648072"/>
            </a:xfrm>
            <a:prstGeom prst="rect">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B</a:t>
              </a:r>
            </a:p>
          </p:txBody>
        </p:sp>
        <p:sp>
          <p:nvSpPr>
            <p:cNvPr id="37" name="Rectangle 36"/>
            <p:cNvSpPr/>
            <p:nvPr/>
          </p:nvSpPr>
          <p:spPr>
            <a:xfrm>
              <a:off x="1115616" y="3140968"/>
              <a:ext cx="288032" cy="648072"/>
            </a:xfrm>
            <a:prstGeom prst="rect">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ectangle 37"/>
            <p:cNvSpPr/>
            <p:nvPr/>
          </p:nvSpPr>
          <p:spPr>
            <a:xfrm>
              <a:off x="2123728" y="3140968"/>
              <a:ext cx="288032" cy="648072"/>
            </a:xfrm>
            <a:prstGeom prst="rect">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15" name="Straight Arrow Connector 14"/>
          <p:cNvCxnSpPr/>
          <p:nvPr/>
        </p:nvCxnSpPr>
        <p:spPr>
          <a:xfrm>
            <a:off x="3131840" y="3140968"/>
            <a:ext cx="864096"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3275856" y="3501008"/>
            <a:ext cx="864096"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6012160" y="2996952"/>
            <a:ext cx="1296144" cy="648072"/>
            <a:chOff x="1115616" y="3140968"/>
            <a:chExt cx="1296144" cy="648072"/>
          </a:xfrm>
        </p:grpSpPr>
        <p:sp>
          <p:nvSpPr>
            <p:cNvPr id="45" name="Rectangle 44"/>
            <p:cNvSpPr/>
            <p:nvPr/>
          </p:nvSpPr>
          <p:spPr>
            <a:xfrm>
              <a:off x="1403648" y="3140968"/>
              <a:ext cx="720080" cy="648072"/>
            </a:xfrm>
            <a:prstGeom prst="rect">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C</a:t>
              </a:r>
            </a:p>
          </p:txBody>
        </p:sp>
        <p:sp>
          <p:nvSpPr>
            <p:cNvPr id="46" name="Rectangle 45"/>
            <p:cNvSpPr/>
            <p:nvPr/>
          </p:nvSpPr>
          <p:spPr>
            <a:xfrm>
              <a:off x="1115616" y="3140968"/>
              <a:ext cx="288032" cy="648072"/>
            </a:xfrm>
            <a:prstGeom prst="rect">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ectangle 46"/>
            <p:cNvSpPr/>
            <p:nvPr/>
          </p:nvSpPr>
          <p:spPr>
            <a:xfrm>
              <a:off x="2123728" y="3140968"/>
              <a:ext cx="288032" cy="648072"/>
            </a:xfrm>
            <a:prstGeom prst="rect">
              <a:avLst/>
            </a:prstGeom>
            <a:solidFill>
              <a:schemeClr val="accent5"/>
            </a:solidFill>
            <a:ln>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4" name="Rectangle 53"/>
          <p:cNvSpPr/>
          <p:nvPr/>
        </p:nvSpPr>
        <p:spPr>
          <a:xfrm>
            <a:off x="5004048" y="2996952"/>
            <a:ext cx="288032" cy="648072"/>
          </a:xfrm>
          <a:prstGeom prst="rect">
            <a:avLst/>
          </a:prstGeom>
          <a:solidFill>
            <a:srgbClr val="0000FF"/>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TextBox 56"/>
          <p:cNvSpPr txBox="1"/>
          <p:nvPr/>
        </p:nvSpPr>
        <p:spPr>
          <a:xfrm>
            <a:off x="6380214" y="3779974"/>
            <a:ext cx="2307042" cy="369332"/>
          </a:xfrm>
          <a:prstGeom prst="rect">
            <a:avLst/>
          </a:prstGeom>
          <a:noFill/>
        </p:spPr>
        <p:txBody>
          <a:bodyPr wrap="none" rtlCol="0">
            <a:spAutoFit/>
          </a:bodyPr>
          <a:lstStyle/>
          <a:p>
            <a:r>
              <a:rPr lang="en-US" sz="1800" b="1" dirty="0">
                <a:solidFill>
                  <a:srgbClr val="FF0000"/>
                </a:solidFill>
              </a:rPr>
              <a:t>Missing back </a:t>
            </a:r>
            <a:r>
              <a:rPr lang="en-US" sz="1800" b="1" dirty="0" err="1">
                <a:solidFill>
                  <a:srgbClr val="FF0000"/>
                </a:solidFill>
              </a:rPr>
              <a:t>ptr</a:t>
            </a:r>
            <a:endParaRPr lang="en-US" sz="1800" b="1" dirty="0">
              <a:solidFill>
                <a:srgbClr val="FF0000"/>
              </a:solidFill>
            </a:endParaRPr>
          </a:p>
        </p:txBody>
      </p:sp>
      <p:cxnSp>
        <p:nvCxnSpPr>
          <p:cNvPr id="48" name="Straight Arrow Connector 47"/>
          <p:cNvCxnSpPr/>
          <p:nvPr/>
        </p:nvCxnSpPr>
        <p:spPr>
          <a:xfrm>
            <a:off x="5148064" y="3140968"/>
            <a:ext cx="864096" cy="0"/>
          </a:xfrm>
          <a:prstGeom prst="straightConnector1">
            <a:avLst/>
          </a:prstGeom>
          <a:ln w="762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5" name="Left Arrow 24"/>
          <p:cNvSpPr/>
          <p:nvPr/>
        </p:nvSpPr>
        <p:spPr>
          <a:xfrm rot="2084917">
            <a:off x="5705711" y="3487272"/>
            <a:ext cx="648072" cy="504056"/>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6" name="Rectangle 8"/>
          <p:cNvSpPr/>
          <p:nvPr/>
        </p:nvSpPr>
        <p:spPr>
          <a:xfrm>
            <a:off x="2636337" y="4077072"/>
            <a:ext cx="4023895" cy="2708920"/>
          </a:xfrm>
          <a:custGeom>
            <a:avLst/>
            <a:gdLst/>
            <a:ahLst/>
            <a:cxnLst/>
            <a:rect l="l" t="t" r="r" b="b"/>
            <a:pathLst>
              <a:path w="3996757" h="2636334">
                <a:moveTo>
                  <a:pt x="3881582" y="2534833"/>
                </a:moveTo>
                <a:lnTo>
                  <a:pt x="3881582" y="2535459"/>
                </a:lnTo>
                <a:lnTo>
                  <a:pt x="3880811" y="2535459"/>
                </a:lnTo>
                <a:close/>
                <a:moveTo>
                  <a:pt x="3945302" y="2483063"/>
                </a:moveTo>
                <a:lnTo>
                  <a:pt x="3949164" y="2509769"/>
                </a:lnTo>
                <a:lnTo>
                  <a:pt x="3912431" y="2509769"/>
                </a:lnTo>
                <a:close/>
                <a:moveTo>
                  <a:pt x="3642543" y="0"/>
                </a:moveTo>
                <a:lnTo>
                  <a:pt x="3656545" y="0"/>
                </a:lnTo>
                <a:lnTo>
                  <a:pt x="3644385" y="4274"/>
                </a:lnTo>
                <a:close/>
                <a:moveTo>
                  <a:pt x="371164" y="0"/>
                </a:moveTo>
                <a:lnTo>
                  <a:pt x="516728" y="0"/>
                </a:lnTo>
                <a:lnTo>
                  <a:pt x="404190" y="261062"/>
                </a:lnTo>
                <a:lnTo>
                  <a:pt x="1126460" y="28633"/>
                </a:lnTo>
                <a:lnTo>
                  <a:pt x="1225495" y="325219"/>
                </a:lnTo>
                <a:lnTo>
                  <a:pt x="1757773" y="60966"/>
                </a:lnTo>
                <a:lnTo>
                  <a:pt x="2079636" y="346874"/>
                </a:lnTo>
                <a:lnTo>
                  <a:pt x="2401498" y="60966"/>
                </a:lnTo>
                <a:lnTo>
                  <a:pt x="2933776" y="325219"/>
                </a:lnTo>
                <a:lnTo>
                  <a:pt x="3032811" y="28633"/>
                </a:lnTo>
                <a:lnTo>
                  <a:pt x="3665474" y="232226"/>
                </a:lnTo>
                <a:lnTo>
                  <a:pt x="3914847" y="941759"/>
                </a:lnTo>
                <a:lnTo>
                  <a:pt x="3996757" y="1815769"/>
                </a:lnTo>
                <a:lnTo>
                  <a:pt x="3869859" y="1961268"/>
                </a:lnTo>
                <a:lnTo>
                  <a:pt x="3941353" y="2455755"/>
                </a:lnTo>
                <a:lnTo>
                  <a:pt x="3108098" y="2636334"/>
                </a:lnTo>
                <a:lnTo>
                  <a:pt x="3235634" y="2340476"/>
                </a:lnTo>
                <a:lnTo>
                  <a:pt x="2513365" y="2572905"/>
                </a:lnTo>
                <a:lnTo>
                  <a:pt x="2414330" y="2276319"/>
                </a:lnTo>
                <a:lnTo>
                  <a:pt x="1882052" y="2540572"/>
                </a:lnTo>
                <a:lnTo>
                  <a:pt x="1560189" y="2254664"/>
                </a:lnTo>
                <a:lnTo>
                  <a:pt x="1238327" y="2540572"/>
                </a:lnTo>
                <a:lnTo>
                  <a:pt x="706049" y="2276319"/>
                </a:lnTo>
                <a:lnTo>
                  <a:pt x="607014" y="2572905"/>
                </a:lnTo>
                <a:lnTo>
                  <a:pt x="85499" y="2405081"/>
                </a:lnTo>
                <a:lnTo>
                  <a:pt x="55124" y="2272271"/>
                </a:lnTo>
                <a:lnTo>
                  <a:pt x="137622" y="1588485"/>
                </a:lnTo>
                <a:lnTo>
                  <a:pt x="36323" y="1468697"/>
                </a:lnTo>
                <a:lnTo>
                  <a:pt x="100555" y="563666"/>
                </a:lnTo>
                <a:lnTo>
                  <a:pt x="0" y="748208"/>
                </a:lnTo>
                <a:lnTo>
                  <a:pt x="26312" y="74735"/>
                </a:lnTo>
                <a:close/>
              </a:path>
            </a:pathLst>
          </a:custGeom>
          <a:solidFill>
            <a:srgbClr val="FFFFFF"/>
          </a:solidFill>
          <a:ln>
            <a:solidFill>
              <a:schemeClr val="bg1">
                <a:lumMod val="50000"/>
              </a:schemeClr>
            </a:solidFill>
          </a:ln>
          <a:effectLst>
            <a:outerShdw blurRad="40000" dist="23000" dir="5400000" sx="102000" sy="102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3600" b="1" dirty="0">
                <a:solidFill>
                  <a:srgbClr val="0000FF"/>
                </a:solidFill>
                <a:latin typeface="Consolas"/>
                <a:cs typeface="Consolas"/>
              </a:rPr>
              <a:t> </a:t>
            </a:r>
            <a:r>
              <a:rPr lang="en-US" sz="3200" b="1" dirty="0" err="1">
                <a:solidFill>
                  <a:srgbClr val="0000FF"/>
                </a:solidFill>
                <a:latin typeface="Consolas"/>
                <a:cs typeface="Consolas"/>
              </a:rPr>
              <a:t>list_add</a:t>
            </a:r>
            <a:r>
              <a:rPr lang="en-US" sz="3200" b="1" dirty="0">
                <a:solidFill>
                  <a:srgbClr val="0000FF"/>
                </a:solidFill>
                <a:latin typeface="Consolas"/>
                <a:cs typeface="Consolas"/>
              </a:rPr>
              <a:t>(B,C)</a:t>
            </a:r>
            <a:r>
              <a:rPr lang="en-US" sz="3600" b="1" dirty="0">
                <a:solidFill>
                  <a:srgbClr val="0000FF"/>
                </a:solidFill>
                <a:latin typeface="Consolas"/>
                <a:cs typeface="Consolas"/>
              </a:rPr>
              <a:t> </a:t>
            </a:r>
          </a:p>
          <a:p>
            <a:r>
              <a:rPr lang="en-US" sz="2400" b="1" dirty="0">
                <a:solidFill>
                  <a:srgbClr val="0000FF"/>
                </a:solidFill>
                <a:latin typeface="Consolas"/>
                <a:cs typeface="Consolas"/>
              </a:rPr>
              <a:t>  { </a:t>
            </a:r>
          </a:p>
          <a:p>
            <a:r>
              <a:rPr lang="en-US" sz="2400" b="1" dirty="0">
                <a:solidFill>
                  <a:srgbClr val="0000FF"/>
                </a:solidFill>
                <a:latin typeface="Consolas"/>
                <a:cs typeface="Consolas"/>
              </a:rPr>
              <a:t>    STORE </a:t>
            </a:r>
            <a:r>
              <a:rPr lang="en-US" sz="2400" dirty="0" err="1">
                <a:solidFill>
                  <a:srgbClr val="0000FF"/>
                </a:solidFill>
                <a:latin typeface="Consolas"/>
                <a:cs typeface="Consolas"/>
              </a:rPr>
              <a:t>B.next</a:t>
            </a:r>
            <a:r>
              <a:rPr lang="en-US" sz="2400" dirty="0">
                <a:solidFill>
                  <a:srgbClr val="0000FF"/>
                </a:solidFill>
                <a:latin typeface="Consolas"/>
                <a:cs typeface="Consolas"/>
              </a:rPr>
              <a:t> = C</a:t>
            </a:r>
          </a:p>
          <a:p>
            <a:endParaRPr lang="en-US" sz="1600" b="1" dirty="0">
              <a:solidFill>
                <a:schemeClr val="tx1"/>
              </a:solidFill>
              <a:latin typeface="Consolas"/>
              <a:cs typeface="Consolas"/>
            </a:endParaRPr>
          </a:p>
          <a:p>
            <a:r>
              <a:rPr lang="en-US" sz="2400" b="1" dirty="0">
                <a:solidFill>
                  <a:schemeClr val="tx1"/>
                </a:solidFill>
                <a:latin typeface="Consolas"/>
                <a:cs typeface="Consolas"/>
              </a:rPr>
              <a:t>    STORE </a:t>
            </a:r>
            <a:r>
              <a:rPr lang="en-US" sz="2400" dirty="0" err="1">
                <a:solidFill>
                  <a:schemeClr val="tx1"/>
                </a:solidFill>
                <a:latin typeface="Consolas"/>
                <a:cs typeface="Consolas"/>
              </a:rPr>
              <a:t>C.prev</a:t>
            </a:r>
            <a:r>
              <a:rPr lang="en-US" sz="2400" dirty="0">
                <a:solidFill>
                  <a:schemeClr val="tx1"/>
                </a:solidFill>
                <a:latin typeface="Consolas"/>
                <a:cs typeface="Consolas"/>
              </a:rPr>
              <a:t> = B</a:t>
            </a:r>
          </a:p>
          <a:p>
            <a:r>
              <a:rPr lang="en-US" sz="2400" dirty="0">
                <a:solidFill>
                  <a:schemeClr val="tx1"/>
                </a:solidFill>
                <a:latin typeface="Consolas"/>
                <a:cs typeface="Consolas"/>
              </a:rPr>
              <a:t>  }</a:t>
            </a:r>
          </a:p>
        </p:txBody>
      </p:sp>
      <p:sp>
        <p:nvSpPr>
          <p:cNvPr id="5" name="Explosion 1 4"/>
          <p:cNvSpPr/>
          <p:nvPr/>
        </p:nvSpPr>
        <p:spPr>
          <a:xfrm>
            <a:off x="3491880" y="5517232"/>
            <a:ext cx="2088232" cy="504056"/>
          </a:xfrm>
          <a:prstGeom prst="irregularSeal1">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rgbClr val="000000"/>
                </a:solidFill>
              </a:rPr>
              <a:t>CRASH</a:t>
            </a:r>
          </a:p>
        </p:txBody>
      </p:sp>
    </p:spTree>
    <p:custDataLst>
      <p:tags r:id="rId1"/>
    </p:custDataLst>
    <p:extLst>
      <p:ext uri="{BB962C8B-B14F-4D97-AF65-F5344CB8AC3E}">
        <p14:creationId xmlns:p14="http://schemas.microsoft.com/office/powerpoint/2010/main" val="90057114"/>
      </p:ext>
    </p:extLst>
  </p:cSld>
  <p:clrMapOvr>
    <a:masterClrMapping/>
  </p:clrMapOvr>
  <mc:AlternateContent xmlns:mc="http://schemas.openxmlformats.org/markup-compatibility/2006" xmlns:p14="http://schemas.microsoft.com/office/powerpoint/2010/main">
    <mc:Choice Requires="p14">
      <p:transition spd="slow" p14:dur="2000" advTm="28933"/>
    </mc:Choice>
    <mc:Fallback xmlns="">
      <p:transition xmlns:p14="http://schemas.microsoft.com/office/powerpoint/2010/main" spd="slow" advTm="2893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4|5.9|12|3.1"/>
</p:tagLst>
</file>

<file path=ppt/tags/tag10.xml><?xml version="1.0" encoding="utf-8"?>
<p:tagLst xmlns:a="http://schemas.openxmlformats.org/drawingml/2006/main" xmlns:r="http://schemas.openxmlformats.org/officeDocument/2006/relationships" xmlns:p="http://schemas.openxmlformats.org/presentationml/2006/main">
  <p:tag name="TIMING" val="|51|8.1|11.4|35.1"/>
</p:tagLst>
</file>

<file path=ppt/tags/tag2.xml><?xml version="1.0" encoding="utf-8"?>
<p:tagLst xmlns:a="http://schemas.openxmlformats.org/drawingml/2006/main" xmlns:r="http://schemas.openxmlformats.org/officeDocument/2006/relationships" xmlns:p="http://schemas.openxmlformats.org/presentationml/2006/main">
  <p:tag name="TIMING" val="|38.4|11.5|29.3|31.3"/>
</p:tagLst>
</file>

<file path=ppt/tags/tag3.xml><?xml version="1.0" encoding="utf-8"?>
<p:tagLst xmlns:a="http://schemas.openxmlformats.org/drawingml/2006/main" xmlns:r="http://schemas.openxmlformats.org/officeDocument/2006/relationships" xmlns:p="http://schemas.openxmlformats.org/presentationml/2006/main">
  <p:tag name="TIMING" val="|30.3"/>
</p:tagLst>
</file>

<file path=ppt/tags/tag4.xml><?xml version="1.0" encoding="utf-8"?>
<p:tagLst xmlns:a="http://schemas.openxmlformats.org/drawingml/2006/main" xmlns:r="http://schemas.openxmlformats.org/officeDocument/2006/relationships" xmlns:p="http://schemas.openxmlformats.org/presentationml/2006/main">
  <p:tag name="TIMING" val="|9.3"/>
</p:tagLst>
</file>

<file path=ppt/tags/tag5.xml><?xml version="1.0" encoding="utf-8"?>
<p:tagLst xmlns:a="http://schemas.openxmlformats.org/drawingml/2006/main" xmlns:r="http://schemas.openxmlformats.org/officeDocument/2006/relationships" xmlns:p="http://schemas.openxmlformats.org/presentationml/2006/main">
  <p:tag name="TIMING" val="|37"/>
</p:tagLst>
</file>

<file path=ppt/tags/tag6.xml><?xml version="1.0" encoding="utf-8"?>
<p:tagLst xmlns:a="http://schemas.openxmlformats.org/drawingml/2006/main" xmlns:r="http://schemas.openxmlformats.org/officeDocument/2006/relationships" xmlns:p="http://schemas.openxmlformats.org/presentationml/2006/main">
  <p:tag name="TIMING" val="|10.8"/>
</p:tagLst>
</file>

<file path=ppt/tags/tag7.xml><?xml version="1.0" encoding="utf-8"?>
<p:tagLst xmlns:a="http://schemas.openxmlformats.org/drawingml/2006/main" xmlns:r="http://schemas.openxmlformats.org/officeDocument/2006/relationships" xmlns:p="http://schemas.openxmlformats.org/presentationml/2006/main">
  <p:tag name="TIMING" val="|15.4|9.5|6.5|12.2"/>
</p:tagLst>
</file>

<file path=ppt/tags/tag8.xml><?xml version="1.0" encoding="utf-8"?>
<p:tagLst xmlns:a="http://schemas.openxmlformats.org/drawingml/2006/main" xmlns:r="http://schemas.openxmlformats.org/officeDocument/2006/relationships" xmlns:p="http://schemas.openxmlformats.org/presentationml/2006/main">
  <p:tag name="TIMING" val="|7.8|18.3|17|11.2|44.1"/>
</p:tagLst>
</file>

<file path=ppt/tags/tag9.xml><?xml version="1.0" encoding="utf-8"?>
<p:tagLst xmlns:a="http://schemas.openxmlformats.org/drawingml/2006/main" xmlns:r="http://schemas.openxmlformats.org/officeDocument/2006/relationships" xmlns:p="http://schemas.openxmlformats.org/presentationml/2006/main">
  <p:tag name="TIMING" val="|27.4|11|11.6|2.2|10.6|1.5|0.9|9.6|3.9|0.5|0.5|3.1|1"/>
</p:tagLst>
</file>

<file path=ppt/theme/theme1.xml><?xml version="1.0" encoding="utf-8"?>
<a:theme xmlns:a="http://schemas.openxmlformats.org/drawingml/2006/main" name="mfacet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facet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381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mfacet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facet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facet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facet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facet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facet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facet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Y:\private\ppt\mfacet_template\mfacet1.pot</Template>
  <TotalTime>24050</TotalTime>
  <Pages>12</Pages>
  <Words>2541</Words>
  <Application>Microsoft Office PowerPoint</Application>
  <PresentationFormat>Letter Paper (8.5x11 in)</PresentationFormat>
  <Paragraphs>525</Paragraphs>
  <Slides>59</Slides>
  <Notes>26</Notes>
  <HiddenSlides>1</HiddenSlides>
  <MMClips>0</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mfacet1</vt:lpstr>
      <vt:lpstr>Office Theme</vt:lpstr>
      <vt:lpstr>CS 736: Advanced  Operating Systems Andrea Arpaci-Dusseau Persistent Memory</vt:lpstr>
      <vt:lpstr>Mnemosyne Lightweight Persistent Memory</vt:lpstr>
      <vt:lpstr>PowerPoint Presentation</vt:lpstr>
      <vt:lpstr>Motivation?</vt:lpstr>
      <vt:lpstr>Storage: Past, Present, Future</vt:lpstr>
      <vt:lpstr> Storage-Class Memory (SCM)</vt:lpstr>
      <vt:lpstr>Existing system interface mismatches SCM</vt:lpstr>
      <vt:lpstr>Memory lacks storage features: No persistent naming</vt:lpstr>
      <vt:lpstr>Memory lacks storage features: No crash consistency</vt:lpstr>
      <vt:lpstr>The abstraction cost of File</vt:lpstr>
      <vt:lpstr>Goals summary</vt:lpstr>
      <vt:lpstr>PowerPoint Presentation</vt:lpstr>
      <vt:lpstr>Goals?</vt:lpstr>
      <vt:lpstr>Application Trends: Low-latency storage</vt:lpstr>
      <vt:lpstr>GOAL: Flexible Low-latency Storage</vt:lpstr>
      <vt:lpstr>Persistent Memory</vt:lpstr>
      <vt:lpstr>In-vivo Persistence</vt:lpstr>
      <vt:lpstr>PowerPoint Presentation</vt:lpstr>
      <vt:lpstr>PowerPoint Presentation</vt:lpstr>
      <vt:lpstr>PowerPoint Presentation</vt:lpstr>
      <vt:lpstr>PowerPoint Presentation</vt:lpstr>
      <vt:lpstr>PowerPoint Presentation</vt:lpstr>
      <vt:lpstr>Deliver?</vt:lpstr>
      <vt:lpstr>Outline</vt:lpstr>
      <vt:lpstr>PowerPoint Presentation</vt:lpstr>
      <vt:lpstr>Techniques?</vt:lpstr>
      <vt:lpstr>Persistent Regions</vt:lpstr>
      <vt:lpstr>Persistent Regions</vt:lpstr>
      <vt:lpstr>Persistent Heap</vt:lpstr>
      <vt:lpstr>Virtualizing Persistent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Optimizations?</vt:lpstr>
      <vt:lpstr>Consistency</vt:lpstr>
      <vt:lpstr>Consistent Updates</vt:lpstr>
      <vt:lpstr>Consistent Updates</vt:lpstr>
      <vt:lpstr>Consistent Updates</vt:lpstr>
      <vt:lpstr>Consistent Updates</vt:lpstr>
      <vt:lpstr>High-Performance RAWL</vt:lpstr>
      <vt:lpstr>Detecting Torn Writes</vt:lpstr>
      <vt:lpstr>PowerPoint Presentation</vt:lpstr>
      <vt:lpstr>PowerPoint Presentation</vt:lpstr>
      <vt:lpstr>PowerPoint Presentation</vt:lpstr>
      <vt:lpstr>PowerPoint Presentation</vt:lpstr>
      <vt:lpstr>PowerPoint Presentation</vt:lpstr>
      <vt:lpstr>Durable Memory Transactions</vt:lpstr>
      <vt:lpstr>Hash Table Example</vt:lpstr>
      <vt:lpstr>Conclusion: Mnemosyne</vt:lpstr>
      <vt:lpstr>PowerPoint Presentation</vt:lpstr>
    </vt:vector>
  </TitlesOfParts>
  <Company>Univ. of Wisconsin-Madison Computer Sciences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Mnemosyne: Lightweight Persistent Memory</dc:title>
  <dc:subject>ASPLOS 2011</dc:subject>
  <dc:creator>Haris Volos</dc:creator>
  <cp:lastModifiedBy>ANDREA C ARPACI-DUSSEAU</cp:lastModifiedBy>
  <cp:revision>2327</cp:revision>
  <cp:lastPrinted>2001-01-19T20:56:43Z</cp:lastPrinted>
  <dcterms:created xsi:type="dcterms:W3CDTF">1996-08-13T00:04:47Z</dcterms:created>
  <dcterms:modified xsi:type="dcterms:W3CDTF">2020-10-06T15:36:00Z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3</vt:i4>
  </property>
  <property fmtid="{D5CDD505-2E9C-101B-9397-08002B2CF9AE}" pid="6" name="ScreenUsage">
    <vt:i4>3</vt:i4>
  </property>
  <property fmtid="{D5CDD505-2E9C-101B-9397-08002B2CF9AE}" pid="7" name="MailAddress">
    <vt:lpwstr>alvy@cs.duke.edu</vt:lpwstr>
  </property>
  <property fmtid="{D5CDD505-2E9C-101B-9397-08002B2CF9AE}" pid="8" name="HomePage">
    <vt:lpwstr>http://www.cs.duke.edu/~alvy</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false</vt:bool>
  </property>
  <property fmtid="{D5CDD505-2E9C-101B-9397-08002B2CF9AE}" pid="13" name="BackColor">
    <vt:i4>16777215</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4</vt:i4>
  </property>
  <property fmtid="{D5CDD505-2E9C-101B-9397-08002B2CF9AE}" pid="19" name="ShowNotes">
    <vt:bool>false</vt:bool>
  </property>
  <property fmtid="{D5CDD505-2E9C-101B-9397-08002B2CF9AE}" pid="20" name="NavBtnPos">
    <vt:i4>3</vt:i4>
  </property>
  <property fmtid="{D5CDD505-2E9C-101B-9397-08002B2CF9AE}" pid="21" name="OutputDir">
    <vt:lpwstr>H:\courses\221\s99\lectures\www</vt:lpwstr>
  </property>
</Properties>
</file>